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51"/>
  </p:notesMasterIdLst>
  <p:handoutMasterIdLst>
    <p:handoutMasterId r:id="rId52"/>
  </p:handoutMasterIdLst>
  <p:sldIdLst>
    <p:sldId id="256" r:id="rId2"/>
    <p:sldId id="311" r:id="rId3"/>
    <p:sldId id="313" r:id="rId4"/>
    <p:sldId id="315" r:id="rId5"/>
    <p:sldId id="342" r:id="rId6"/>
    <p:sldId id="343" r:id="rId7"/>
    <p:sldId id="301" r:id="rId8"/>
    <p:sldId id="291" r:id="rId9"/>
    <p:sldId id="290" r:id="rId10"/>
    <p:sldId id="293" r:id="rId11"/>
    <p:sldId id="294" r:id="rId12"/>
    <p:sldId id="259" r:id="rId13"/>
    <p:sldId id="330" r:id="rId14"/>
    <p:sldId id="302" r:id="rId15"/>
    <p:sldId id="261" r:id="rId16"/>
    <p:sldId id="322" r:id="rId17"/>
    <p:sldId id="333" r:id="rId18"/>
    <p:sldId id="263" r:id="rId19"/>
    <p:sldId id="297" r:id="rId20"/>
    <p:sldId id="295" r:id="rId21"/>
    <p:sldId id="298" r:id="rId22"/>
    <p:sldId id="336" r:id="rId23"/>
    <p:sldId id="312" r:id="rId24"/>
    <p:sldId id="304" r:id="rId25"/>
    <p:sldId id="323" r:id="rId26"/>
    <p:sldId id="326" r:id="rId27"/>
    <p:sldId id="327" r:id="rId28"/>
    <p:sldId id="328" r:id="rId29"/>
    <p:sldId id="324" r:id="rId30"/>
    <p:sldId id="329" r:id="rId31"/>
    <p:sldId id="334" r:id="rId32"/>
    <p:sldId id="305" r:id="rId33"/>
    <p:sldId id="308" r:id="rId34"/>
    <p:sldId id="310" r:id="rId35"/>
    <p:sldId id="299" r:id="rId36"/>
    <p:sldId id="338" r:id="rId37"/>
    <p:sldId id="339" r:id="rId38"/>
    <p:sldId id="282" r:id="rId39"/>
    <p:sldId id="341" r:id="rId40"/>
    <p:sldId id="284" r:id="rId41"/>
    <p:sldId id="331" r:id="rId42"/>
    <p:sldId id="286" r:id="rId43"/>
    <p:sldId id="287" r:id="rId44"/>
    <p:sldId id="340" r:id="rId45"/>
    <p:sldId id="288" r:id="rId46"/>
    <p:sldId id="318" r:id="rId47"/>
    <p:sldId id="332" r:id="rId48"/>
    <p:sldId id="320" r:id="rId49"/>
    <p:sldId id="321" r:id="rId5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9FB"/>
    <a:srgbClr val="AF979B"/>
    <a:srgbClr val="FFFF99"/>
    <a:srgbClr val="FFFFCC"/>
    <a:srgbClr val="00589A"/>
    <a:srgbClr val="F23C49"/>
    <a:srgbClr val="C3F12F"/>
    <a:srgbClr val="C8EFB3"/>
    <a:srgbClr val="AEDF41"/>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09" autoAdjust="0"/>
    <p:restoredTop sz="94434" autoAdjust="0"/>
  </p:normalViewPr>
  <p:slideViewPr>
    <p:cSldViewPr snapToGrid="0">
      <p:cViewPr varScale="1">
        <p:scale>
          <a:sx n="64" d="100"/>
          <a:sy n="64" d="100"/>
        </p:scale>
        <p:origin x="90" y="138"/>
      </p:cViewPr>
      <p:guideLst/>
    </p:cSldViewPr>
  </p:slideViewPr>
  <p:outlineViewPr>
    <p:cViewPr>
      <p:scale>
        <a:sx n="33" d="100"/>
        <a:sy n="33" d="100"/>
      </p:scale>
      <p:origin x="0" y="-15402"/>
    </p:cViewPr>
  </p:outlineViewPr>
  <p:notesTextViewPr>
    <p:cViewPr>
      <p:scale>
        <a:sx n="1" d="1"/>
        <a:sy n="1" d="1"/>
      </p:scale>
      <p:origin x="0" y="0"/>
    </p:cViewPr>
  </p:notesTextViewPr>
  <p:sorterViewPr>
    <p:cViewPr>
      <p:scale>
        <a:sx n="100" d="100"/>
        <a:sy n="100" d="100"/>
      </p:scale>
      <p:origin x="0" y="-10764"/>
    </p:cViewPr>
  </p:sorterViewPr>
  <p:notesViewPr>
    <p:cSldViewPr snapToGrid="0">
      <p:cViewPr varScale="1">
        <p:scale>
          <a:sx n="56" d="100"/>
          <a:sy n="56" d="100"/>
        </p:scale>
        <p:origin x="283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Grade 9</c:v>
                </c:pt>
              </c:strCache>
            </c:strRef>
          </c:tx>
          <c:spPr>
            <a:solidFill>
              <a:srgbClr val="FFC000"/>
            </a:solidFill>
            <a:ln>
              <a:solidFill>
                <a:srgbClr val="002060"/>
              </a:solidFill>
            </a:ln>
            <a:effectLst>
              <a:outerShdw blurRad="50800" dist="38100" algn="l" rotWithShape="0">
                <a:srgbClr val="002060">
                  <a:alpha val="40000"/>
                </a:srgbClr>
              </a:outerShdw>
            </a:effectLst>
          </c:spPr>
          <c:invertIfNegative val="0"/>
          <c:dPt>
            <c:idx val="0"/>
            <c:invertIfNegative val="0"/>
            <c:bubble3D val="0"/>
            <c:sp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solidFill>
                  <a:srgbClr val="002060"/>
                </a:solidFill>
              </a:ln>
              <a:effectLst>
                <a:outerShdw blurRad="50800" dist="38100" algn="l" rotWithShape="0">
                  <a:srgbClr val="002060">
                    <a:alpha val="40000"/>
                  </a:srgbClr>
                </a:outerShdw>
              </a:effectLst>
            </c:spPr>
            <c:extLst>
              <c:ext xmlns:c16="http://schemas.microsoft.com/office/drawing/2014/chart" uri="{C3380CC4-5D6E-409C-BE32-E72D297353CC}">
                <c16:uniqueId val="{00000001-4A15-4003-AB9F-CE14DB170866}"/>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Sheet1!$B$2:$B$3</c:f>
              <c:numCache>
                <c:formatCode>General</c:formatCode>
                <c:ptCount val="1"/>
                <c:pt idx="0">
                  <c:v>11.7</c:v>
                </c:pt>
              </c:numCache>
            </c:numRef>
          </c:val>
          <c:extLst>
            <c:ext xmlns:c16="http://schemas.microsoft.com/office/drawing/2014/chart" uri="{C3380CC4-5D6E-409C-BE32-E72D297353CC}">
              <c16:uniqueId val="{00000000-7BE0-4EAE-AA6D-EB95C0EF8A5C}"/>
            </c:ext>
          </c:extLst>
        </c:ser>
        <c:ser>
          <c:idx val="1"/>
          <c:order val="1"/>
          <c:tx>
            <c:strRef>
              <c:f>Sheet1!$C$1</c:f>
              <c:strCache>
                <c:ptCount val="1"/>
                <c:pt idx="0">
                  <c:v>Grade 10</c:v>
                </c:pt>
              </c:strCache>
            </c:strRef>
          </c:tx>
          <c:sp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solidFill>
                <a:srgbClr val="002060"/>
              </a:solidFill>
            </a:ln>
            <a:effectLst>
              <a:outerShdw blurRad="50800" dist="38100" dir="18900000" algn="bl" rotWithShape="0">
                <a:srgbClr val="002060">
                  <a:alpha val="40000"/>
                </a:srgbClr>
              </a:outerShdw>
            </a:effectLst>
          </c:spPr>
          <c:invertIfNegative val="0"/>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alpha val="95000"/>
                        </a:srgbClr>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2-280F-4E6D-B4AC-E46D4C8820ED}"/>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rgbClr val="002060">
                        <a:alpha val="95000"/>
                      </a:srgb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Sheet1!$C$2:$C$3</c:f>
              <c:numCache>
                <c:formatCode>General</c:formatCode>
                <c:ptCount val="1"/>
                <c:pt idx="0">
                  <c:v>15.3</c:v>
                </c:pt>
              </c:numCache>
            </c:numRef>
          </c:val>
          <c:extLst>
            <c:ext xmlns:c16="http://schemas.microsoft.com/office/drawing/2014/chart" uri="{C3380CC4-5D6E-409C-BE32-E72D297353CC}">
              <c16:uniqueId val="{00000001-7BE0-4EAE-AA6D-EB95C0EF8A5C}"/>
            </c:ext>
          </c:extLst>
        </c:ser>
        <c:ser>
          <c:idx val="2"/>
          <c:order val="2"/>
          <c:tx>
            <c:strRef>
              <c:f>Sheet1!$D$1</c:f>
              <c:strCache>
                <c:ptCount val="1"/>
                <c:pt idx="0">
                  <c:v>Grade 11</c:v>
                </c:pt>
              </c:strCache>
            </c:strRef>
          </c:tx>
          <c:spPr>
            <a:gradFill>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gradFill>
            <a:ln>
              <a:noFill/>
            </a:ln>
            <a:effectLst>
              <a:outerShdw blurRad="50800" dist="38100" dir="18900000" algn="bl" rotWithShape="0">
                <a:srgbClr val="002060">
                  <a:alpha val="40000"/>
                </a:srgbClr>
              </a:outerShdw>
            </a:effectLst>
          </c:spPr>
          <c:invertIfNegative val="0"/>
          <c:dPt>
            <c:idx val="0"/>
            <c:invertIfNegative val="0"/>
            <c:bubble3D val="0"/>
            <c: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solidFill>
                  <a:srgbClr val="002060"/>
                </a:solidFill>
              </a:ln>
              <a:effectLst>
                <a:outerShdw blurRad="50800" dist="38100" dir="18900000" algn="bl" rotWithShape="0">
                  <a:srgbClr val="002060">
                    <a:alpha val="40000"/>
                  </a:srgbClr>
                </a:outerShdw>
              </a:effectLst>
            </c:spPr>
            <c:extLst>
              <c:ext xmlns:c16="http://schemas.microsoft.com/office/drawing/2014/chart" uri="{C3380CC4-5D6E-409C-BE32-E72D297353CC}">
                <c16:uniqueId val="{00000001-E2D4-4C4B-A8A4-A1671054C5C9}"/>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E2D4-4C4B-A8A4-A1671054C5C9}"/>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Sheet1!$D$2:$D$3</c:f>
              <c:numCache>
                <c:formatCode>General</c:formatCode>
                <c:ptCount val="1"/>
                <c:pt idx="0">
                  <c:v>20.9</c:v>
                </c:pt>
              </c:numCache>
            </c:numRef>
          </c:val>
          <c:extLst>
            <c:ext xmlns:c16="http://schemas.microsoft.com/office/drawing/2014/chart" uri="{C3380CC4-5D6E-409C-BE32-E72D297353CC}">
              <c16:uniqueId val="{00000002-7BE0-4EAE-AA6D-EB95C0EF8A5C}"/>
            </c:ext>
          </c:extLst>
        </c:ser>
        <c:ser>
          <c:idx val="3"/>
          <c:order val="3"/>
          <c:tx>
            <c:strRef>
              <c:f>Sheet1!$E$1</c:f>
              <c:strCache>
                <c:ptCount val="1"/>
                <c:pt idx="0">
                  <c:v>Grade 12</c:v>
                </c:pt>
              </c:strCache>
            </c:strRef>
          </c:tx>
          <c:spPr>
            <a:gradFill>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gradFill>
            <a:ln>
              <a:noFill/>
            </a:ln>
            <a:effectLst>
              <a:outerShdw blurRad="50800" dist="38100" dir="18900000" algn="bl" rotWithShape="0">
                <a:prstClr val="black">
                  <a:alpha val="40000"/>
                </a:prstClr>
              </a:outerShdw>
            </a:effectLst>
          </c:spPr>
          <c:invertIfNegative val="0"/>
          <c:dPt>
            <c:idx val="0"/>
            <c:invertIfNegative val="0"/>
            <c:bubble3D val="0"/>
            <c:sp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ln>
                <a:solidFill>
                  <a:srgbClr val="002060"/>
                </a:solidFill>
              </a:ln>
              <a:effectLst>
                <a:outerShdw blurRad="50800" dist="38100" dir="18900000" algn="bl" rotWithShape="0">
                  <a:prstClr val="black">
                    <a:alpha val="40000"/>
                  </a:prstClr>
                </a:outerShdw>
              </a:effectLst>
            </c:spPr>
            <c:extLst>
              <c:ext xmlns:c16="http://schemas.microsoft.com/office/drawing/2014/chart" uri="{C3380CC4-5D6E-409C-BE32-E72D297353CC}">
                <c16:uniqueId val="{00000000-4A15-4003-AB9F-CE14DB170866}"/>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Sheet1!$A$2:$A$3</c:f>
              <c:strCache>
                <c:ptCount val="1"/>
                <c:pt idx="0">
                  <c:v>Use Tobacco</c:v>
                </c:pt>
              </c:strCache>
            </c:strRef>
          </c:cat>
          <c:val>
            <c:numRef>
              <c:f>Sheet1!$E$2:$E$3</c:f>
              <c:numCache>
                <c:formatCode>General</c:formatCode>
                <c:ptCount val="1"/>
                <c:pt idx="0">
                  <c:v>24.4</c:v>
                </c:pt>
              </c:numCache>
            </c:numRef>
          </c:val>
          <c:extLst>
            <c:ext xmlns:c16="http://schemas.microsoft.com/office/drawing/2014/chart" uri="{C3380CC4-5D6E-409C-BE32-E72D297353CC}">
              <c16:uniqueId val="{00000003-7BE0-4EAE-AA6D-EB95C0EF8A5C}"/>
            </c:ext>
          </c:extLst>
        </c:ser>
        <c:dLbls>
          <c:dLblPos val="outEnd"/>
          <c:showLegendKey val="0"/>
          <c:showVal val="1"/>
          <c:showCatName val="0"/>
          <c:showSerName val="0"/>
          <c:showPercent val="0"/>
          <c:showBubbleSize val="0"/>
        </c:dLbls>
        <c:gapWidth val="164"/>
        <c:overlap val="-22"/>
        <c:axId val="236481016"/>
        <c:axId val="236482584"/>
      </c:barChart>
      <c:catAx>
        <c:axId val="236481016"/>
        <c:scaling>
          <c:orientation val="minMax"/>
        </c:scaling>
        <c:delete val="1"/>
        <c:axPos val="b"/>
        <c:numFmt formatCode="General" sourceLinked="1"/>
        <c:majorTickMark val="none"/>
        <c:minorTickMark val="none"/>
        <c:tickLblPos val="nextTo"/>
        <c:crossAx val="236482584"/>
        <c:crosses val="autoZero"/>
        <c:auto val="1"/>
        <c:lblAlgn val="ctr"/>
        <c:lblOffset val="100"/>
        <c:noMultiLvlLbl val="0"/>
      </c:catAx>
      <c:valAx>
        <c:axId val="236482584"/>
        <c:scaling>
          <c:orientation val="minMax"/>
        </c:scaling>
        <c:delete val="0"/>
        <c:axPos val="l"/>
        <c:majorGridlines>
          <c:spPr>
            <a:ln>
              <a:solidFill>
                <a:schemeClr val="tx1">
                  <a:lumMod val="15000"/>
                  <a:lumOff val="85000"/>
                </a:schemeClr>
              </a:solidFill>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64810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2586152425391265E-2"/>
          <c:y val="2.6342632974931605E-2"/>
          <c:w val="0.8896678258732803"/>
          <c:h val="0.90233238717754827"/>
        </c:manualLayout>
      </c:layout>
      <c:barChart>
        <c:barDir val="col"/>
        <c:grouping val="clustered"/>
        <c:varyColors val="0"/>
        <c:ser>
          <c:idx val="0"/>
          <c:order val="0"/>
          <c:tx>
            <c:strRef>
              <c:f>Sheet1!$B$1</c:f>
              <c:strCache>
                <c:ptCount val="1"/>
                <c:pt idx="0">
                  <c:v>High School Youth</c:v>
                </c:pt>
              </c:strCache>
            </c:strRef>
          </c:tx>
          <c:spPr>
            <a:solidFill>
              <a:schemeClr val="bg1">
                <a:lumMod val="85000"/>
              </a:schemeClr>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3.0864197530864196E-3"/>
                  <c:y val="-2.893308892846874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76-4735-BBD3-110C237BD820}"/>
                </c:ext>
              </c:extLst>
            </c:dLbl>
            <c:dLbl>
              <c:idx val="1"/>
              <c:layout>
                <c:manualLayout>
                  <c:x val="-6.1728395061728392E-3"/>
                  <c:y val="-2.89330889284698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76-4735-BBD3-110C237BD820}"/>
                </c:ext>
              </c:extLst>
            </c:dLbl>
            <c:dLbl>
              <c:idx val="2"/>
              <c:layout>
                <c:manualLayout>
                  <c:x val="-6.1318978423542461E-3"/>
                  <c:y val="5.83865751501301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76-4735-BBD3-110C237BD820}"/>
                </c:ext>
              </c:extLst>
            </c:dLbl>
            <c:dLbl>
              <c:idx val="3"/>
              <c:layout>
                <c:manualLayout>
                  <c:x val="-9.5364065635254063E-4"/>
                  <c:y val="-1.550739852812903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C76-4735-BBD3-110C237BD820}"/>
                </c:ext>
              </c:extLst>
            </c:dLbl>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Cigarettes</c:v>
                </c:pt>
                <c:pt idx="1">
                  <c:v>Other Tobacco</c:v>
                </c:pt>
                <c:pt idx="2">
                  <c:v>E-Cigarettes</c:v>
                </c:pt>
                <c:pt idx="3">
                  <c:v>Hookah</c:v>
                </c:pt>
                <c:pt idx="4">
                  <c:v>Cigars</c:v>
                </c:pt>
              </c:strCache>
            </c:strRef>
          </c:cat>
          <c:val>
            <c:numRef>
              <c:f>Sheet1!$B$2:$B$6</c:f>
              <c:numCache>
                <c:formatCode>0.0</c:formatCode>
                <c:ptCount val="5"/>
                <c:pt idx="0">
                  <c:v>3.5</c:v>
                </c:pt>
                <c:pt idx="1">
                  <c:v>2.8</c:v>
                </c:pt>
                <c:pt idx="2">
                  <c:v>14.7</c:v>
                </c:pt>
                <c:pt idx="3">
                  <c:v>2.8</c:v>
                </c:pt>
                <c:pt idx="4">
                  <c:v>5.3</c:v>
                </c:pt>
              </c:numCache>
            </c:numRef>
          </c:val>
          <c:extLst>
            <c:ext xmlns:c16="http://schemas.microsoft.com/office/drawing/2014/chart" uri="{C3380CC4-5D6E-409C-BE32-E72D297353CC}">
              <c16:uniqueId val="{00000004-0C76-4735-BBD3-110C237BD820}"/>
            </c:ext>
          </c:extLst>
        </c:ser>
        <c:ser>
          <c:idx val="1"/>
          <c:order val="1"/>
          <c:tx>
            <c:strRef>
              <c:f>Sheet1!$C$1</c:f>
              <c:strCache>
                <c:ptCount val="1"/>
                <c:pt idx="0">
                  <c:v>Male</c:v>
                </c:pt>
              </c:strCache>
            </c:strRef>
          </c:tx>
          <c:spPr>
            <a:solidFill>
              <a:srgbClr val="0070C0"/>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1.5432098765432241E-3"/>
                  <c:y val="1.873588372816747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76-4735-BBD3-110C237BD820}"/>
                </c:ext>
              </c:extLst>
            </c:dLbl>
            <c:dLbl>
              <c:idx val="1"/>
              <c:layout>
                <c:manualLayout>
                  <c:x val="0"/>
                  <c:y val="-1.1588271664846281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76-4735-BBD3-110C237BD820}"/>
                </c:ext>
              </c:extLst>
            </c:dLbl>
            <c:dLbl>
              <c:idx val="2"/>
              <c:layout>
                <c:manualLayout>
                  <c:x val="-2.1327627184007398E-3"/>
                  <c:y val="-6.867028840631273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C76-4735-BBD3-110C237BD820}"/>
                </c:ext>
              </c:extLst>
            </c:dLbl>
            <c:dLbl>
              <c:idx val="3"/>
              <c:layout>
                <c:manualLayout>
                  <c:x val="-3.0864197530864196E-3"/>
                  <c:y val="-6.513091155582751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C76-4735-BBD3-110C237BD820}"/>
                </c:ext>
              </c:extLst>
            </c:dLbl>
            <c:dLbl>
              <c:idx val="4"/>
              <c:layout>
                <c:manualLayout>
                  <c:x val="3.0864197530864196E-3"/>
                  <c:y val="-6.28110462230504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0C76-4735-BBD3-110C237BD820}"/>
                </c:ext>
              </c:extLst>
            </c:dLbl>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Cigarettes</c:v>
                </c:pt>
                <c:pt idx="1">
                  <c:v>Other Tobacco</c:v>
                </c:pt>
                <c:pt idx="2">
                  <c:v>E-Cigarettes</c:v>
                </c:pt>
                <c:pt idx="3">
                  <c:v>Hookah</c:v>
                </c:pt>
                <c:pt idx="4">
                  <c:v>Cigars</c:v>
                </c:pt>
              </c:strCache>
            </c:strRef>
          </c:cat>
          <c:val>
            <c:numRef>
              <c:f>Sheet1!$C$2:$C$6</c:f>
              <c:numCache>
                <c:formatCode>0.0</c:formatCode>
                <c:ptCount val="5"/>
                <c:pt idx="0">
                  <c:v>4.2</c:v>
                </c:pt>
                <c:pt idx="1">
                  <c:v>3.6</c:v>
                </c:pt>
                <c:pt idx="2">
                  <c:v>14.8</c:v>
                </c:pt>
                <c:pt idx="3">
                  <c:v>2.6</c:v>
                </c:pt>
                <c:pt idx="4">
                  <c:v>7.2</c:v>
                </c:pt>
              </c:numCache>
            </c:numRef>
          </c:val>
          <c:extLst>
            <c:ext xmlns:c16="http://schemas.microsoft.com/office/drawing/2014/chart" uri="{C3380CC4-5D6E-409C-BE32-E72D297353CC}">
              <c16:uniqueId val="{00000008-0C76-4735-BBD3-110C237BD820}"/>
            </c:ext>
          </c:extLst>
        </c:ser>
        <c:ser>
          <c:idx val="2"/>
          <c:order val="2"/>
          <c:tx>
            <c:strRef>
              <c:f>Sheet1!$D$1</c:f>
              <c:strCache>
                <c:ptCount val="1"/>
                <c:pt idx="0">
                  <c:v>Female</c:v>
                </c:pt>
              </c:strCache>
            </c:strRef>
          </c:tx>
          <c:spPr>
            <a:solidFill>
              <a:srgbClr val="FFFF99"/>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1.5432098765432098E-3"/>
                  <c:y val="-3.023621702823915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C76-4735-BBD3-110C237BD820}"/>
                </c:ext>
              </c:extLst>
            </c:dLbl>
            <c:dLbl>
              <c:idx val="1"/>
              <c:layout>
                <c:manualLayout>
                  <c:x val="0"/>
                  <c:y val="2.76322390246759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C76-4735-BBD3-110C237BD820}"/>
                </c:ext>
              </c:extLst>
            </c:dLbl>
            <c:dLbl>
              <c:idx val="2"/>
              <c:layout>
                <c:manualLayout>
                  <c:x val="3.9990386406819206E-3"/>
                  <c:y val="2.02114815840088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C76-4735-BBD3-110C237BD820}"/>
                </c:ext>
              </c:extLst>
            </c:dLbl>
            <c:dLbl>
              <c:idx val="3"/>
              <c:layout>
                <c:manualLayout>
                  <c:x val="-8.9857048900469741E-17"/>
                  <c:y val="-1.504022080966251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C76-4735-BBD3-110C237BD820}"/>
                </c:ext>
              </c:extLst>
            </c:dLbl>
            <c:dLbl>
              <c:idx val="4"/>
              <c:layout>
                <c:manualLayout>
                  <c:x val="0"/>
                  <c:y val="-7.2119472141409183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0C76-4735-BBD3-110C237BD820}"/>
                </c:ext>
              </c:extLst>
            </c:dLbl>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Cigarettes</c:v>
                </c:pt>
                <c:pt idx="1">
                  <c:v>Other Tobacco</c:v>
                </c:pt>
                <c:pt idx="2">
                  <c:v>E-Cigarettes</c:v>
                </c:pt>
                <c:pt idx="3">
                  <c:v>Hookah</c:v>
                </c:pt>
                <c:pt idx="4">
                  <c:v>Cigars</c:v>
                </c:pt>
              </c:strCache>
            </c:strRef>
          </c:cat>
          <c:val>
            <c:numRef>
              <c:f>Sheet1!$D$2:$D$6</c:f>
              <c:numCache>
                <c:formatCode>0.0</c:formatCode>
                <c:ptCount val="5"/>
                <c:pt idx="0">
                  <c:v>2.7</c:v>
                </c:pt>
                <c:pt idx="1">
                  <c:v>1.5</c:v>
                </c:pt>
                <c:pt idx="2">
                  <c:v>14</c:v>
                </c:pt>
                <c:pt idx="3">
                  <c:v>2.9</c:v>
                </c:pt>
                <c:pt idx="4">
                  <c:v>2.8</c:v>
                </c:pt>
              </c:numCache>
            </c:numRef>
          </c:val>
          <c:extLst>
            <c:ext xmlns:c16="http://schemas.microsoft.com/office/drawing/2014/chart" uri="{C3380CC4-5D6E-409C-BE32-E72D297353CC}">
              <c16:uniqueId val="{0000000D-0C76-4735-BBD3-110C237BD820}"/>
            </c:ext>
          </c:extLst>
        </c:ser>
        <c:dLbls>
          <c:showLegendKey val="0"/>
          <c:showVal val="0"/>
          <c:showCatName val="0"/>
          <c:showSerName val="0"/>
          <c:showPercent val="0"/>
          <c:showBubbleSize val="0"/>
        </c:dLbls>
        <c:gapWidth val="164"/>
        <c:overlap val="-22"/>
        <c:axId val="237853368"/>
        <c:axId val="237853760"/>
      </c:barChart>
      <c:catAx>
        <c:axId val="237853368"/>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237853760"/>
        <c:crosses val="autoZero"/>
        <c:auto val="1"/>
        <c:lblAlgn val="ctr"/>
        <c:lblOffset val="100"/>
        <c:noMultiLvlLbl val="0"/>
      </c:catAx>
      <c:valAx>
        <c:axId val="237853760"/>
        <c:scaling>
          <c:orientation val="minMax"/>
        </c:scaling>
        <c:delete val="0"/>
        <c:axPos val="l"/>
        <c:majorGridlines>
          <c:spPr>
            <a:ln>
              <a:solidFill>
                <a:schemeClr val="tx1">
                  <a:lumMod val="15000"/>
                  <a:lumOff val="85000"/>
                </a:schemeClr>
              </a:solidFill>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237853368"/>
        <c:crosses val="autoZero"/>
        <c:crossBetween val="between"/>
      </c:valAx>
      <c:spPr>
        <a:noFill/>
        <a:ln>
          <a:noFill/>
        </a:ln>
        <a:effectLst/>
      </c:spPr>
    </c:plotArea>
    <c:legend>
      <c:legendPos val="t"/>
      <c:layout>
        <c:manualLayout>
          <c:xMode val="edge"/>
          <c:yMode val="edge"/>
          <c:x val="0.11239152988796074"/>
          <c:y val="0.15068560990099508"/>
          <c:w val="0.24466343788614409"/>
          <c:h val="0.24799785814008329"/>
        </c:manualLayout>
      </c:layout>
      <c:overlay val="0"/>
      <c: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002060"/>
          </a:solidFill>
        </a:ln>
        <a:effectLst>
          <a:outerShdw blurRad="50800" dist="38100" dir="18900000" algn="bl" rotWithShape="0">
            <a:prstClr val="black">
              <a:alpha val="40000"/>
            </a:prstClr>
          </a:outerShdw>
        </a:effectLst>
      </c:spPr>
      <c:txPr>
        <a:bodyPr rot="0" spcFirstLastPara="1" vertOverflow="ellipsis" vert="horz" wrap="square" anchor="ctr" anchorCtr="1"/>
        <a:lstStyle/>
        <a:p>
          <a:pPr>
            <a:defRPr sz="1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600" b="1">
          <a:solidFill>
            <a:srgbClr val="00206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8999500161540033E-2"/>
          <c:y val="7.1647994366904902E-2"/>
          <c:w val="0.92880604892464835"/>
          <c:h val="0.8229446971550225"/>
        </c:manualLayout>
      </c:layout>
      <c:barChart>
        <c:barDir val="col"/>
        <c:grouping val="clustered"/>
        <c:varyColors val="0"/>
        <c:ser>
          <c:idx val="0"/>
          <c:order val="0"/>
          <c:tx>
            <c:strRef>
              <c:f>Sheet1!$B$1</c:f>
              <c:strCache>
                <c:ptCount val="1"/>
                <c:pt idx="0">
                  <c:v>All Adults</c:v>
                </c:pt>
              </c:strCache>
            </c:strRef>
          </c:tx>
          <c:spPr>
            <a:solidFill>
              <a:schemeClr val="bg1">
                <a:lumMod val="85000"/>
              </a:schemeClr>
            </a:solidFill>
            <a:ln>
              <a:solidFill>
                <a:srgbClr val="002060"/>
              </a:solidFill>
            </a:ln>
            <a:effectLst>
              <a:outerShdw blurRad="50800" dist="38100" dir="18900000" algn="bl" rotWithShape="0">
                <a:prstClr val="black">
                  <a:alpha val="40000"/>
                </a:prstClr>
              </a:outerShdw>
            </a:effectLst>
          </c:spPr>
          <c:invertIfNegative val="0"/>
          <c:dLbls>
            <c:dLbl>
              <c:idx val="0"/>
              <c:layout>
                <c:manualLayout>
                  <c:x val="-4.6296296296296294E-3"/>
                  <c:y val="-1.735985731199695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F66-4DBF-B729-D33C8841FC72}"/>
                </c:ext>
              </c:extLst>
            </c:dLbl>
            <c:dLbl>
              <c:idx val="1"/>
              <c:layout>
                <c:manualLayout>
                  <c:x val="-6.1728395061728392E-3"/>
                  <c:y val="-2.89330955199949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66-4DBF-B729-D33C8841FC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Cigarettes</c:v>
                </c:pt>
                <c:pt idx="1">
                  <c:v>Other Tobacco</c:v>
                </c:pt>
                <c:pt idx="2">
                  <c:v>E-Cigarettes</c:v>
                </c:pt>
                <c:pt idx="3">
                  <c:v>Cigars</c:v>
                </c:pt>
              </c:strCache>
            </c:strRef>
          </c:cat>
          <c:val>
            <c:numRef>
              <c:f>Sheet1!$B$2:$B$5</c:f>
              <c:numCache>
                <c:formatCode>0.0</c:formatCode>
                <c:ptCount val="4"/>
                <c:pt idx="0">
                  <c:v>13.5</c:v>
                </c:pt>
                <c:pt idx="1">
                  <c:v>3.2</c:v>
                </c:pt>
                <c:pt idx="2">
                  <c:v>5</c:v>
                </c:pt>
                <c:pt idx="3">
                  <c:v>4.7</c:v>
                </c:pt>
              </c:numCache>
            </c:numRef>
          </c:val>
          <c:extLst>
            <c:ext xmlns:c16="http://schemas.microsoft.com/office/drawing/2014/chart" uri="{C3380CC4-5D6E-409C-BE32-E72D297353CC}">
              <c16:uniqueId val="{00000002-2F66-4DBF-B729-D33C8841FC72}"/>
            </c:ext>
          </c:extLst>
        </c:ser>
        <c:ser>
          <c:idx val="1"/>
          <c:order val="1"/>
          <c:tx>
            <c:strRef>
              <c:f>Sheet1!$C$1</c:f>
              <c:strCache>
                <c:ptCount val="1"/>
                <c:pt idx="0">
                  <c:v>Male</c:v>
                </c:pt>
              </c:strCache>
            </c:strRef>
          </c:tx>
          <c:spPr>
            <a:solidFill>
              <a:srgbClr val="0070C0"/>
            </a:solidFill>
            <a:ln>
              <a:solidFill>
                <a:srgbClr val="002060"/>
              </a:solidFill>
            </a:ln>
            <a:effectLst>
              <a:outerShdw blurRad="50800" dist="38100" dir="18900000" algn="bl" rotWithShape="0">
                <a:prstClr val="black">
                  <a:alpha val="40000"/>
                </a:prstClr>
              </a:outerShdw>
            </a:effectLst>
          </c:spPr>
          <c:invertIfNegative val="0"/>
          <c:dLbls>
            <c:dLbl>
              <c:idx val="1"/>
              <c:layout>
                <c:manualLayout>
                  <c:x val="-5.2493328983634662E-17"/>
                  <c:y val="-8.010590152662165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66-4DBF-B729-D33C8841FC72}"/>
                </c:ext>
              </c:extLst>
            </c:dLbl>
            <c:dLbl>
              <c:idx val="2"/>
              <c:layout>
                <c:manualLayout>
                  <c:x val="1.5432098765432098E-3"/>
                  <c:y val="-2.893309551999493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F66-4DBF-B729-D33C8841FC7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Cigarettes</c:v>
                </c:pt>
                <c:pt idx="1">
                  <c:v>Other Tobacco</c:v>
                </c:pt>
                <c:pt idx="2">
                  <c:v>E-Cigarettes</c:v>
                </c:pt>
                <c:pt idx="3">
                  <c:v>Cigars</c:v>
                </c:pt>
              </c:strCache>
            </c:strRef>
          </c:cat>
          <c:val>
            <c:numRef>
              <c:f>Sheet1!$C$2:$C$5</c:f>
              <c:numCache>
                <c:formatCode>0.0</c:formatCode>
                <c:ptCount val="4"/>
                <c:pt idx="0">
                  <c:v>16.3</c:v>
                </c:pt>
                <c:pt idx="1">
                  <c:v>4.4000000000000004</c:v>
                </c:pt>
                <c:pt idx="2">
                  <c:v>5.8</c:v>
                </c:pt>
                <c:pt idx="3">
                  <c:v>8</c:v>
                </c:pt>
              </c:numCache>
            </c:numRef>
          </c:val>
          <c:extLst>
            <c:ext xmlns:c16="http://schemas.microsoft.com/office/drawing/2014/chart" uri="{C3380CC4-5D6E-409C-BE32-E72D297353CC}">
              <c16:uniqueId val="{00000005-2F66-4DBF-B729-D33C8841FC72}"/>
            </c:ext>
          </c:extLst>
        </c:ser>
        <c:ser>
          <c:idx val="2"/>
          <c:order val="2"/>
          <c:tx>
            <c:strRef>
              <c:f>Sheet1!$D$1</c:f>
              <c:strCache>
                <c:ptCount val="1"/>
                <c:pt idx="0">
                  <c:v>Female</c:v>
                </c:pt>
              </c:strCache>
            </c:strRef>
          </c:tx>
          <c:spPr>
            <a:solidFill>
              <a:srgbClr val="FFFF99"/>
            </a:solidFill>
            <a:ln>
              <a:solidFill>
                <a:srgbClr val="002060"/>
              </a:solidFill>
            </a:ln>
            <a:effectLst>
              <a:outerShdw blurRad="50800" dist="38100" dir="18900000" algn="bl" rotWithShape="0">
                <a:prstClr val="black">
                  <a:alpha val="4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Cigarettes</c:v>
                </c:pt>
                <c:pt idx="1">
                  <c:v>Other Tobacco</c:v>
                </c:pt>
                <c:pt idx="2">
                  <c:v>E-Cigarettes</c:v>
                </c:pt>
                <c:pt idx="3">
                  <c:v>Cigars</c:v>
                </c:pt>
              </c:strCache>
            </c:strRef>
          </c:cat>
          <c:val>
            <c:numRef>
              <c:f>Sheet1!$D$2:$D$5</c:f>
              <c:numCache>
                <c:formatCode>0.0</c:formatCode>
                <c:ptCount val="4"/>
                <c:pt idx="0">
                  <c:v>10.9</c:v>
                </c:pt>
                <c:pt idx="1">
                  <c:v>2</c:v>
                </c:pt>
                <c:pt idx="2">
                  <c:v>4.4000000000000004</c:v>
                </c:pt>
                <c:pt idx="3">
                  <c:v>1.6</c:v>
                </c:pt>
              </c:numCache>
            </c:numRef>
          </c:val>
          <c:extLst>
            <c:ext xmlns:c16="http://schemas.microsoft.com/office/drawing/2014/chart" uri="{C3380CC4-5D6E-409C-BE32-E72D297353CC}">
              <c16:uniqueId val="{00000006-2F66-4DBF-B729-D33C8841FC72}"/>
            </c:ext>
          </c:extLst>
        </c:ser>
        <c:dLbls>
          <c:showLegendKey val="0"/>
          <c:showVal val="0"/>
          <c:showCatName val="0"/>
          <c:showSerName val="0"/>
          <c:showPercent val="0"/>
          <c:showBubbleSize val="0"/>
        </c:dLbls>
        <c:gapWidth val="164"/>
        <c:overlap val="-22"/>
        <c:axId val="237854152"/>
        <c:axId val="237854544"/>
      </c:barChart>
      <c:catAx>
        <c:axId val="237854152"/>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crossAx val="237854544"/>
        <c:crosses val="autoZero"/>
        <c:auto val="1"/>
        <c:lblAlgn val="ctr"/>
        <c:lblOffset val="100"/>
        <c:noMultiLvlLbl val="0"/>
      </c:catAx>
      <c:valAx>
        <c:axId val="237854544"/>
        <c:scaling>
          <c:orientation val="minMax"/>
        </c:scaling>
        <c:delete val="0"/>
        <c:axPos val="l"/>
        <c:majorGridlines>
          <c:spPr>
            <a:ln>
              <a:solidFill>
                <a:schemeClr val="tx1">
                  <a:lumMod val="15000"/>
                  <a:lumOff val="85000"/>
                </a:schemeClr>
              </a:solidFill>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30" b="1" i="0" u="none" strike="noStrike" kern="1200" baseline="0">
                <a:solidFill>
                  <a:srgbClr val="002060"/>
                </a:solidFill>
                <a:latin typeface="+mn-lt"/>
                <a:ea typeface="+mn-ea"/>
                <a:cs typeface="+mn-cs"/>
              </a:defRPr>
            </a:pPr>
            <a:endParaRPr lang="en-US"/>
          </a:p>
        </c:txPr>
        <c:crossAx val="23785415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79684440790553712"/>
          <c:y val="6.5766685192137589E-2"/>
          <c:w val="0.14848414416874178"/>
          <c:h val="0.27111574536028721"/>
        </c:manualLayout>
      </c:layout>
      <c:overlay val="0"/>
      <c:sp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rgbClr val="002060"/>
          </a:solidFill>
        </a:ln>
        <a:effectLst>
          <a:outerShdw blurRad="50800" dist="38100" dir="18900000" algn="bl" rotWithShape="0">
            <a:prstClr val="black">
              <a:alpha val="40000"/>
            </a:prstClr>
          </a:outerShdw>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1197"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DD5EC2-C9BD-4D9C-836D-E0654D149137}"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AC289F4-0EE6-457A-AE85-F258802740B8}">
      <dgm:prSet custT="1"/>
      <dgm:spPr>
        <a:noFill/>
        <a:ln>
          <a:noFill/>
        </a:ln>
      </dgm:spPr>
      <dgm:t>
        <a:bodyPr/>
        <a:lstStyle/>
        <a:p>
          <a:pPr algn="ctr" rtl="0"/>
          <a:r>
            <a:rPr lang="en-US" sz="2000" b="1" dirty="0">
              <a:solidFill>
                <a:srgbClr val="002060"/>
              </a:solidFill>
              <a:latin typeface="Arial" panose="020B0604020202020204" pitchFamily="34" charset="0"/>
              <a:cs typeface="Arial" panose="020B0604020202020204" pitchFamily="34" charset="0"/>
            </a:rPr>
            <a:t>Parents</a:t>
          </a:r>
          <a:endParaRPr lang="en-US" sz="2000" dirty="0">
            <a:solidFill>
              <a:srgbClr val="002060"/>
            </a:solidFill>
            <a:latin typeface="Arial" panose="020B0604020202020204" pitchFamily="34" charset="0"/>
            <a:cs typeface="Arial" panose="020B0604020202020204" pitchFamily="34" charset="0"/>
          </a:endParaRPr>
        </a:p>
      </dgm:t>
    </dgm:pt>
    <dgm:pt modelId="{B8A7FE04-11E2-48CA-A620-CD5894F612CA}" type="parTrans" cxnId="{DE5C6F63-FA3C-414B-95BF-9980BBCE9273}">
      <dgm:prSet/>
      <dgm:spPr/>
      <dgm:t>
        <a:bodyPr/>
        <a:lstStyle/>
        <a:p>
          <a:pPr algn="ctr"/>
          <a:endParaRPr lang="en-US"/>
        </a:p>
      </dgm:t>
    </dgm:pt>
    <dgm:pt modelId="{80476662-3BEB-4B83-B076-9C4C4E92FC8C}" type="sibTrans" cxnId="{DE5C6F63-FA3C-414B-95BF-9980BBCE9273}">
      <dgm:prSet/>
      <dgm:spPr/>
      <dgm:t>
        <a:bodyPr/>
        <a:lstStyle/>
        <a:p>
          <a:pPr algn="ctr"/>
          <a:endParaRPr lang="en-US"/>
        </a:p>
      </dgm:t>
    </dgm:pt>
    <dgm:pt modelId="{347E7E70-B246-45AA-9055-EDE0911EDE70}">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Be tobacco free:  it’s never too late to quit.</a:t>
          </a:r>
        </a:p>
      </dgm:t>
    </dgm:pt>
    <dgm:pt modelId="{09CF7D1D-4F3A-43D2-91A5-AAB77D93C01C}" type="parTrans" cxnId="{EC9E948D-5842-4DF3-B040-03AA4E84231D}">
      <dgm:prSet/>
      <dgm:spPr/>
      <dgm:t>
        <a:bodyPr/>
        <a:lstStyle/>
        <a:p>
          <a:pPr algn="ctr"/>
          <a:endParaRPr lang="en-US"/>
        </a:p>
      </dgm:t>
    </dgm:pt>
    <dgm:pt modelId="{F5446FA7-2F7B-43DA-B9AB-AA8892E882A9}" type="sibTrans" cxnId="{EC9E948D-5842-4DF3-B040-03AA4E84231D}">
      <dgm:prSet/>
      <dgm:spPr/>
      <dgm:t>
        <a:bodyPr/>
        <a:lstStyle/>
        <a:p>
          <a:pPr algn="ctr"/>
          <a:endParaRPr lang="en-US"/>
        </a:p>
      </dgm:t>
    </dgm:pt>
    <dgm:pt modelId="{62966219-6B0F-4F47-B5C1-5807023BEA07}">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Talk to your kids about why ENDS are unsafe</a:t>
          </a:r>
        </a:p>
      </dgm:t>
    </dgm:pt>
    <dgm:pt modelId="{E9E79F27-E14D-49FA-B8AB-25034D46C890}" type="parTrans" cxnId="{4AB734BA-2357-486E-AC98-31820888D666}">
      <dgm:prSet/>
      <dgm:spPr/>
      <dgm:t>
        <a:bodyPr/>
        <a:lstStyle/>
        <a:p>
          <a:pPr algn="ctr"/>
          <a:endParaRPr lang="en-US"/>
        </a:p>
      </dgm:t>
    </dgm:pt>
    <dgm:pt modelId="{1668C2D9-2E85-4336-BA39-0CFB61F371CD}" type="sibTrans" cxnId="{4AB734BA-2357-486E-AC98-31820888D666}">
      <dgm:prSet/>
      <dgm:spPr/>
      <dgm:t>
        <a:bodyPr/>
        <a:lstStyle/>
        <a:p>
          <a:pPr algn="ctr"/>
          <a:endParaRPr lang="en-US"/>
        </a:p>
      </dgm:t>
    </dgm:pt>
    <dgm:pt modelId="{E6B3AE9F-FA36-49F3-AD83-31A69432CE8F}">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Tell them you do not want them to use ENDS</a:t>
          </a:r>
        </a:p>
      </dgm:t>
    </dgm:pt>
    <dgm:pt modelId="{656CF8CA-E398-49FF-8AEC-7C4B9975F9B7}" type="parTrans" cxnId="{CB4F842D-7212-4AC0-B40D-57D91D9F30EE}">
      <dgm:prSet/>
      <dgm:spPr/>
      <dgm:t>
        <a:bodyPr/>
        <a:lstStyle/>
        <a:p>
          <a:pPr algn="ctr"/>
          <a:endParaRPr lang="en-US"/>
        </a:p>
      </dgm:t>
    </dgm:pt>
    <dgm:pt modelId="{6D28CB30-6A04-4252-8143-34883B0E6C09}" type="sibTrans" cxnId="{CB4F842D-7212-4AC0-B40D-57D91D9F30EE}">
      <dgm:prSet/>
      <dgm:spPr/>
      <dgm:t>
        <a:bodyPr/>
        <a:lstStyle/>
        <a:p>
          <a:pPr algn="ctr"/>
          <a:endParaRPr lang="en-US"/>
        </a:p>
      </dgm:t>
    </dgm:pt>
    <dgm:pt modelId="{69FE878E-59EA-4D83-85E4-DAE860E748EE}">
      <dgm:prSet custT="1"/>
      <dgm:spPr>
        <a:noFill/>
        <a:ln>
          <a:noFill/>
        </a:ln>
      </dgm:spPr>
      <dgm:t>
        <a:bodyPr/>
        <a:lstStyle/>
        <a:p>
          <a:pPr algn="ctr" rtl="0"/>
          <a:r>
            <a:rPr lang="en-US" sz="2000" b="1" dirty="0">
              <a:solidFill>
                <a:srgbClr val="002060"/>
              </a:solidFill>
              <a:latin typeface="Arial" panose="020B0604020202020204" pitchFamily="34" charset="0"/>
              <a:cs typeface="Arial" panose="020B0604020202020204" pitchFamily="34" charset="0"/>
            </a:rPr>
            <a:t>Schools</a:t>
          </a:r>
          <a:endParaRPr lang="en-US" sz="2000" dirty="0">
            <a:solidFill>
              <a:srgbClr val="002060"/>
            </a:solidFill>
            <a:latin typeface="Arial" panose="020B0604020202020204" pitchFamily="34" charset="0"/>
            <a:cs typeface="Arial" panose="020B0604020202020204" pitchFamily="34" charset="0"/>
          </a:endParaRPr>
        </a:p>
      </dgm:t>
    </dgm:pt>
    <dgm:pt modelId="{B0B8A491-3E88-439D-A184-7F6ECF42E7BE}" type="parTrans" cxnId="{8E615CEC-7CEC-471F-8E9A-6E40ADACC20F}">
      <dgm:prSet/>
      <dgm:spPr/>
      <dgm:t>
        <a:bodyPr/>
        <a:lstStyle/>
        <a:p>
          <a:pPr algn="ctr"/>
          <a:endParaRPr lang="en-US"/>
        </a:p>
      </dgm:t>
    </dgm:pt>
    <dgm:pt modelId="{1F31F499-8A09-4C0E-A6D1-C38763A77452}" type="sibTrans" cxnId="{8E615CEC-7CEC-471F-8E9A-6E40ADACC20F}">
      <dgm:prSet/>
      <dgm:spPr/>
      <dgm:t>
        <a:bodyPr/>
        <a:lstStyle/>
        <a:p>
          <a:pPr algn="ctr"/>
          <a:endParaRPr lang="en-US"/>
        </a:p>
      </dgm:t>
    </dgm:pt>
    <dgm:pt modelId="{7BAA205A-01BB-4B77-91BE-690A936F7C9A}">
      <dgm:prSet/>
      <dgm:spPr>
        <a:solidFill>
          <a:srgbClr val="00589A"/>
        </a:solidFill>
        <a:ln>
          <a:solidFill>
            <a:srgbClr val="002060">
              <a:alpha val="90000"/>
            </a:srgbClr>
          </a:solidFill>
        </a:ln>
      </dgm:spPr>
      <dgm:t>
        <a:bodyPr/>
        <a:lstStyle/>
        <a:p>
          <a:pPr algn="l" rtl="0"/>
          <a:r>
            <a:rPr lang="en-US" b="1" dirty="0">
              <a:solidFill>
                <a:schemeClr val="bg1"/>
              </a:solidFill>
              <a:latin typeface="Arial" panose="020B0604020202020204" pitchFamily="34" charset="0"/>
              <a:cs typeface="Arial" panose="020B0604020202020204" pitchFamily="34" charset="0"/>
            </a:rPr>
            <a:t>Administrators:</a:t>
          </a:r>
          <a:endParaRPr lang="en-US" dirty="0">
            <a:solidFill>
              <a:schemeClr val="bg1"/>
            </a:solidFill>
            <a:latin typeface="Arial" panose="020B0604020202020204" pitchFamily="34" charset="0"/>
            <a:cs typeface="Arial" panose="020B0604020202020204" pitchFamily="34" charset="0"/>
          </a:endParaRPr>
        </a:p>
      </dgm:t>
    </dgm:pt>
    <dgm:pt modelId="{82528DA0-8E32-42AC-B3C8-6A48D094D818}" type="parTrans" cxnId="{B6024100-E5A0-4172-81AC-64B2AC60704E}">
      <dgm:prSet/>
      <dgm:spPr/>
      <dgm:t>
        <a:bodyPr/>
        <a:lstStyle/>
        <a:p>
          <a:pPr algn="ctr"/>
          <a:endParaRPr lang="en-US"/>
        </a:p>
      </dgm:t>
    </dgm:pt>
    <dgm:pt modelId="{D27F64C9-EA8F-4D12-9E38-211FE5703CC8}" type="sibTrans" cxnId="{B6024100-E5A0-4172-81AC-64B2AC60704E}">
      <dgm:prSet/>
      <dgm:spPr/>
      <dgm:t>
        <a:bodyPr/>
        <a:lstStyle/>
        <a:p>
          <a:pPr algn="ctr"/>
          <a:endParaRPr lang="en-US"/>
        </a:p>
      </dgm:t>
    </dgm:pt>
    <dgm:pt modelId="{618DF756-C640-4212-A2DC-C3B021A238EB}">
      <dgm:prSet custT="1"/>
      <dgm:spPr>
        <a:noFill/>
        <a:ln>
          <a:noFill/>
        </a:ln>
      </dgm:spPr>
      <dgm:t>
        <a:bodyPr/>
        <a:lstStyle/>
        <a:p>
          <a:pPr algn="ctr" rtl="0"/>
          <a:r>
            <a:rPr lang="en-US" sz="2000" b="1" dirty="0">
              <a:solidFill>
                <a:srgbClr val="002060"/>
              </a:solidFill>
              <a:latin typeface="Arial" panose="020B0604020202020204" pitchFamily="34" charset="0"/>
              <a:cs typeface="Arial" panose="020B0604020202020204" pitchFamily="34" charset="0"/>
            </a:rPr>
            <a:t>Communities</a:t>
          </a:r>
          <a:endParaRPr lang="en-US" sz="2000" dirty="0">
            <a:solidFill>
              <a:srgbClr val="002060"/>
            </a:solidFill>
            <a:latin typeface="Arial" panose="020B0604020202020204" pitchFamily="34" charset="0"/>
            <a:cs typeface="Arial" panose="020B0604020202020204" pitchFamily="34" charset="0"/>
          </a:endParaRPr>
        </a:p>
      </dgm:t>
    </dgm:pt>
    <dgm:pt modelId="{7951B2A6-9E54-4E8D-8DAB-530DC3A90B47}" type="parTrans" cxnId="{E1662193-59CD-426A-9E6D-A85FC857BFC2}">
      <dgm:prSet/>
      <dgm:spPr/>
      <dgm:t>
        <a:bodyPr/>
        <a:lstStyle/>
        <a:p>
          <a:pPr algn="ctr"/>
          <a:endParaRPr lang="en-US"/>
        </a:p>
      </dgm:t>
    </dgm:pt>
    <dgm:pt modelId="{13119ACB-E223-4EB2-AB98-123CB0DB085D}" type="sibTrans" cxnId="{E1662193-59CD-426A-9E6D-A85FC857BFC2}">
      <dgm:prSet/>
      <dgm:spPr/>
      <dgm:t>
        <a:bodyPr/>
        <a:lstStyle/>
        <a:p>
          <a:pPr algn="ctr"/>
          <a:endParaRPr lang="en-US"/>
        </a:p>
      </dgm:t>
    </dgm:pt>
    <dgm:pt modelId="{7D87E260-7521-49FF-811F-43C1782050B7}">
      <dgm:prSet/>
      <dgm:spPr>
        <a:solidFill>
          <a:schemeClr val="bg2">
            <a:lumMod val="75000"/>
            <a:alpha val="90000"/>
          </a:schemeClr>
        </a:solidFill>
        <a:ln>
          <a:solidFill>
            <a:srgbClr val="002060">
              <a:alpha val="90000"/>
            </a:srgbClr>
          </a:solidFill>
        </a:ln>
      </dgm:spPr>
      <dgm:t>
        <a:bodyPr/>
        <a:lstStyle/>
        <a:p>
          <a:pPr algn="l" rtl="0"/>
          <a:r>
            <a:rPr lang="en-US" b="1" dirty="0">
              <a:solidFill>
                <a:srgbClr val="002060"/>
              </a:solidFill>
              <a:latin typeface="Arial" panose="020B0604020202020204" pitchFamily="34" charset="0"/>
              <a:cs typeface="Arial" panose="020B0604020202020204" pitchFamily="34" charset="0"/>
            </a:rPr>
            <a:t>Implement</a:t>
          </a:r>
          <a:r>
            <a:rPr lang="en-US" dirty="0">
              <a:solidFill>
                <a:srgbClr val="002060"/>
              </a:solidFill>
              <a:latin typeface="Arial" panose="020B0604020202020204" pitchFamily="34" charset="0"/>
              <a:cs typeface="Arial" panose="020B0604020202020204" pitchFamily="34" charset="0"/>
            </a:rPr>
            <a:t> evidence-based prevention strategies that are known to reduce tobacco use, including:</a:t>
          </a:r>
        </a:p>
      </dgm:t>
    </dgm:pt>
    <dgm:pt modelId="{F60BA800-3EA1-4B9B-9080-C8E1FFE59A91}" type="parTrans" cxnId="{D32015F2-F3DE-446F-972E-57447BB66579}">
      <dgm:prSet/>
      <dgm:spPr/>
      <dgm:t>
        <a:bodyPr/>
        <a:lstStyle/>
        <a:p>
          <a:pPr algn="ctr"/>
          <a:endParaRPr lang="en-US"/>
        </a:p>
      </dgm:t>
    </dgm:pt>
    <dgm:pt modelId="{5C4F8CC6-A104-4A13-8ACD-C88A856ED9A6}" type="sibTrans" cxnId="{D32015F2-F3DE-446F-972E-57447BB66579}">
      <dgm:prSet/>
      <dgm:spPr/>
      <dgm:t>
        <a:bodyPr/>
        <a:lstStyle/>
        <a:p>
          <a:pPr algn="ctr"/>
          <a:endParaRPr lang="en-US"/>
        </a:p>
      </dgm:t>
    </dgm:pt>
    <dgm:pt modelId="{E01AE804-BF4B-4DF6-A602-0A5BAB6904F6}">
      <dgm:prSet/>
      <dgm:spPr>
        <a:solidFill>
          <a:schemeClr val="bg2">
            <a:lumMod val="75000"/>
            <a:alpha val="90000"/>
          </a:schemeClr>
        </a:solidFill>
        <a:ln>
          <a:solidFill>
            <a:srgbClr val="002060">
              <a:alpha val="90000"/>
            </a:srgbClr>
          </a:solidFill>
        </a:ln>
      </dgm:spPr>
      <dgm:t>
        <a:bodyPr/>
        <a:lstStyle/>
        <a:p>
          <a:pPr algn="l" rtl="0"/>
          <a:r>
            <a:rPr lang="en-US" b="1" i="0" dirty="0">
              <a:solidFill>
                <a:srgbClr val="002060"/>
              </a:solidFill>
              <a:latin typeface="Arial" panose="020B0604020202020204" pitchFamily="34" charset="0"/>
              <a:cs typeface="Arial" panose="020B0604020202020204" pitchFamily="34" charset="0"/>
            </a:rPr>
            <a:t>pricing</a:t>
          </a:r>
          <a:endParaRPr lang="en-US" b="1" i="1" dirty="0">
            <a:solidFill>
              <a:srgbClr val="002060"/>
            </a:solidFill>
            <a:latin typeface="Arial" panose="020B0604020202020204" pitchFamily="34" charset="0"/>
            <a:cs typeface="Arial" panose="020B0604020202020204" pitchFamily="34" charset="0"/>
          </a:endParaRPr>
        </a:p>
      </dgm:t>
    </dgm:pt>
    <dgm:pt modelId="{15471DFB-35F8-4574-B606-ABD026DC0421}" type="parTrans" cxnId="{D7A8CFEF-4711-4A33-B50A-AF1658A07414}">
      <dgm:prSet/>
      <dgm:spPr/>
      <dgm:t>
        <a:bodyPr/>
        <a:lstStyle/>
        <a:p>
          <a:pPr algn="ctr"/>
          <a:endParaRPr lang="en-US"/>
        </a:p>
      </dgm:t>
    </dgm:pt>
    <dgm:pt modelId="{AE938A57-43FD-4A0C-B35B-07467B99CD8A}" type="sibTrans" cxnId="{D7A8CFEF-4711-4A33-B50A-AF1658A07414}">
      <dgm:prSet/>
      <dgm:spPr/>
      <dgm:t>
        <a:bodyPr/>
        <a:lstStyle/>
        <a:p>
          <a:pPr algn="ctr"/>
          <a:endParaRPr lang="en-US"/>
        </a:p>
      </dgm:t>
    </dgm:pt>
    <dgm:pt modelId="{33E84453-26EB-4EC9-B0BC-5F5CBC3CE5A7}">
      <dgm:prSet/>
      <dgm:spPr>
        <a:solidFill>
          <a:schemeClr val="bg2">
            <a:lumMod val="75000"/>
            <a:alpha val="90000"/>
          </a:schemeClr>
        </a:solidFill>
        <a:ln>
          <a:solidFill>
            <a:srgbClr val="002060">
              <a:alpha val="90000"/>
            </a:srgbClr>
          </a:solidFill>
        </a:ln>
      </dgm:spPr>
      <dgm:t>
        <a:bodyPr/>
        <a:lstStyle/>
        <a:p>
          <a:pPr algn="l" rtl="0"/>
          <a:r>
            <a:rPr lang="en-US" b="1" dirty="0">
              <a:solidFill>
                <a:srgbClr val="002060"/>
              </a:solidFill>
              <a:latin typeface="Arial" panose="020B0604020202020204" pitchFamily="34" charset="0"/>
              <a:cs typeface="Arial" panose="020B0604020202020204" pitchFamily="34" charset="0"/>
            </a:rPr>
            <a:t>Raising the tobacco sale age to 21 </a:t>
          </a:r>
          <a:r>
            <a:rPr lang="en-US" dirty="0">
              <a:solidFill>
                <a:srgbClr val="002060"/>
              </a:solidFill>
              <a:latin typeface="Arial" panose="020B0604020202020204" pitchFamily="34" charset="0"/>
              <a:cs typeface="Arial" panose="020B0604020202020204" pitchFamily="34" charset="0"/>
            </a:rPr>
            <a:t>is a promising strategy that has been implemented statewide and will take effect </a:t>
          </a:r>
          <a:r>
            <a:rPr lang="en-US" b="1" dirty="0">
              <a:solidFill>
                <a:srgbClr val="002060"/>
              </a:solidFill>
              <a:latin typeface="Arial" panose="020B0604020202020204" pitchFamily="34" charset="0"/>
              <a:cs typeface="Arial" panose="020B0604020202020204" pitchFamily="34" charset="0"/>
            </a:rPr>
            <a:t>October 1, 2019.  </a:t>
          </a:r>
        </a:p>
      </dgm:t>
    </dgm:pt>
    <dgm:pt modelId="{7B351169-B7BE-417E-99CB-332CC9E67CD5}" type="parTrans" cxnId="{A613D3DB-6744-4CF2-A82F-FB06B72BAE5F}">
      <dgm:prSet/>
      <dgm:spPr/>
      <dgm:t>
        <a:bodyPr/>
        <a:lstStyle/>
        <a:p>
          <a:pPr algn="ctr"/>
          <a:endParaRPr lang="en-US"/>
        </a:p>
      </dgm:t>
    </dgm:pt>
    <dgm:pt modelId="{4053EAF7-0BE8-48EC-AD9C-709012CB518F}" type="sibTrans" cxnId="{A613D3DB-6744-4CF2-A82F-FB06B72BAE5F}">
      <dgm:prSet/>
      <dgm:spPr/>
      <dgm:t>
        <a:bodyPr/>
        <a:lstStyle/>
        <a:p>
          <a:pPr algn="ctr"/>
          <a:endParaRPr lang="en-US"/>
        </a:p>
      </dgm:t>
    </dgm:pt>
    <dgm:pt modelId="{D9822CCB-4661-4B08-8F79-9FCAF2A7D7D0}">
      <dgm:prSet custT="1"/>
      <dgm:spPr>
        <a:solidFill>
          <a:schemeClr val="accent1">
            <a:lumMod val="20000"/>
            <a:lumOff val="80000"/>
          </a:schemeClr>
        </a:solidFill>
        <a:ln>
          <a:solidFill>
            <a:srgbClr val="002060">
              <a:alpha val="90000"/>
            </a:srgbClr>
          </a:solidFill>
        </a:ln>
      </dgm:spPr>
      <dgm:t>
        <a:bodyPr/>
        <a:lstStyle/>
        <a:p>
          <a:pPr algn="l" rtl="0"/>
          <a:endParaRPr lang="en-US" sz="2000" b="1" dirty="0">
            <a:solidFill>
              <a:srgbClr val="002060"/>
            </a:solidFill>
            <a:latin typeface="Arial" panose="020B0604020202020204" pitchFamily="34" charset="0"/>
            <a:cs typeface="Arial" panose="020B0604020202020204" pitchFamily="34" charset="0"/>
          </a:endParaRPr>
        </a:p>
      </dgm:t>
    </dgm:pt>
    <dgm:pt modelId="{89CCCE85-8B52-4F99-911D-3472A8A95256}" type="parTrans" cxnId="{00CF857D-350E-4434-8A3B-5883707FEE7A}">
      <dgm:prSet/>
      <dgm:spPr/>
      <dgm:t>
        <a:bodyPr/>
        <a:lstStyle/>
        <a:p>
          <a:pPr algn="ctr"/>
          <a:endParaRPr lang="en-US"/>
        </a:p>
      </dgm:t>
    </dgm:pt>
    <dgm:pt modelId="{CB226B9E-1CD5-4285-8047-B8BD0ACC5B74}" type="sibTrans" cxnId="{00CF857D-350E-4434-8A3B-5883707FEE7A}">
      <dgm:prSet/>
      <dgm:spPr/>
      <dgm:t>
        <a:bodyPr/>
        <a:lstStyle/>
        <a:p>
          <a:pPr algn="ctr"/>
          <a:endParaRPr lang="en-US"/>
        </a:p>
      </dgm:t>
    </dgm:pt>
    <dgm:pt modelId="{F30C6481-5975-4F7E-86BD-99F25A9B586C}">
      <dgm:prSet/>
      <dgm:spPr>
        <a:solidFill>
          <a:srgbClr val="00589A"/>
        </a:solidFill>
        <a:ln>
          <a:solidFill>
            <a:srgbClr val="002060">
              <a:alpha val="90000"/>
            </a:srgbClr>
          </a:solidFill>
        </a:ln>
      </dgm:spPr>
      <dgm:t>
        <a:bodyPr/>
        <a:lstStyle/>
        <a:p>
          <a:pPr algn="l" rtl="0"/>
          <a:r>
            <a:rPr lang="en-US" i="0" dirty="0">
              <a:solidFill>
                <a:schemeClr val="bg1"/>
              </a:solidFill>
              <a:latin typeface="Arial" panose="020B0604020202020204" pitchFamily="34" charset="0"/>
              <a:cs typeface="Arial" panose="020B0604020202020204" pitchFamily="34" charset="0"/>
            </a:rPr>
            <a:t>100% Tobacco (not smoke) free school and grounds policies:  24/7/365.</a:t>
          </a:r>
        </a:p>
      </dgm:t>
    </dgm:pt>
    <dgm:pt modelId="{37F96D0B-10D9-4D8D-AC06-DF12B7D6C54B}" type="parTrans" cxnId="{67518CB0-5574-4294-9003-1C16FF56282B}">
      <dgm:prSet/>
      <dgm:spPr/>
      <dgm:t>
        <a:bodyPr/>
        <a:lstStyle/>
        <a:p>
          <a:pPr algn="ctr"/>
          <a:endParaRPr lang="en-US"/>
        </a:p>
      </dgm:t>
    </dgm:pt>
    <dgm:pt modelId="{2867C780-0B1E-4735-990A-8410BD63D053}" type="sibTrans" cxnId="{67518CB0-5574-4294-9003-1C16FF56282B}">
      <dgm:prSet/>
      <dgm:spPr/>
      <dgm:t>
        <a:bodyPr/>
        <a:lstStyle/>
        <a:p>
          <a:pPr algn="ctr"/>
          <a:endParaRPr lang="en-US"/>
        </a:p>
      </dgm:t>
    </dgm:pt>
    <dgm:pt modelId="{A68ABA1A-D18E-411E-8F89-B9720D7BF970}">
      <dgm:prSet custT="1"/>
      <dgm:spPr>
        <a:solidFill>
          <a:schemeClr val="accent1">
            <a:lumMod val="20000"/>
            <a:lumOff val="80000"/>
          </a:schemeClr>
        </a:solidFill>
        <a:ln>
          <a:solidFill>
            <a:srgbClr val="002060">
              <a:alpha val="90000"/>
            </a:srgbClr>
          </a:solidFill>
        </a:ln>
      </dgm:spPr>
      <dgm:t>
        <a:bodyPr/>
        <a:lstStyle/>
        <a:p>
          <a:pPr algn="l" rtl="0"/>
          <a:endParaRPr lang="en-US" sz="2000" b="1" dirty="0">
            <a:solidFill>
              <a:srgbClr val="002060"/>
            </a:solidFill>
            <a:latin typeface="Arial" panose="020B0604020202020204" pitchFamily="34" charset="0"/>
            <a:cs typeface="Arial" panose="020B0604020202020204" pitchFamily="34" charset="0"/>
          </a:endParaRPr>
        </a:p>
      </dgm:t>
    </dgm:pt>
    <dgm:pt modelId="{C210E528-F9A7-433C-8CEE-A4812BA41BF0}" type="parTrans" cxnId="{329CFEF4-7F33-4AEA-B3D5-201E82BE80D1}">
      <dgm:prSet/>
      <dgm:spPr/>
      <dgm:t>
        <a:bodyPr/>
        <a:lstStyle/>
        <a:p>
          <a:pPr algn="ctr"/>
          <a:endParaRPr lang="en-US"/>
        </a:p>
      </dgm:t>
    </dgm:pt>
    <dgm:pt modelId="{1E22EC03-CE57-4868-87A6-18552E03671A}" type="sibTrans" cxnId="{329CFEF4-7F33-4AEA-B3D5-201E82BE80D1}">
      <dgm:prSet/>
      <dgm:spPr/>
      <dgm:t>
        <a:bodyPr/>
        <a:lstStyle/>
        <a:p>
          <a:pPr algn="ctr"/>
          <a:endParaRPr lang="en-US"/>
        </a:p>
      </dgm:t>
    </dgm:pt>
    <dgm:pt modelId="{BA84DCDF-2120-4799-B8DC-05E57922F58E}">
      <dgm:prSet custT="1"/>
      <dgm:spPr>
        <a:solidFill>
          <a:schemeClr val="accent1">
            <a:lumMod val="20000"/>
            <a:lumOff val="80000"/>
          </a:schemeClr>
        </a:solidFill>
        <a:ln>
          <a:solidFill>
            <a:srgbClr val="002060">
              <a:alpha val="90000"/>
            </a:srgbClr>
          </a:solidFill>
        </a:ln>
      </dgm:spPr>
      <dgm:t>
        <a:bodyPr/>
        <a:lstStyle/>
        <a:p>
          <a:pPr algn="l" rtl="0"/>
          <a:r>
            <a:rPr lang="en-US" sz="2000" b="1" dirty="0">
              <a:solidFill>
                <a:srgbClr val="002060"/>
              </a:solidFill>
              <a:latin typeface="Arial" panose="020B0604020202020204" pitchFamily="34" charset="0"/>
              <a:cs typeface="Arial" panose="020B0604020202020204" pitchFamily="34" charset="0"/>
            </a:rPr>
            <a:t>Set clear rules that discourage ENDS use</a:t>
          </a:r>
        </a:p>
      </dgm:t>
    </dgm:pt>
    <dgm:pt modelId="{2B6EEEE7-26C5-4057-8D63-B78DEC1E2296}" type="parTrans" cxnId="{465AD359-66A9-4B36-88EF-38806DE77684}">
      <dgm:prSet/>
      <dgm:spPr/>
      <dgm:t>
        <a:bodyPr/>
        <a:lstStyle/>
        <a:p>
          <a:pPr algn="ctr"/>
          <a:endParaRPr lang="en-US"/>
        </a:p>
      </dgm:t>
    </dgm:pt>
    <dgm:pt modelId="{41EEF772-B745-470D-8C7A-55AA948FE006}" type="sibTrans" cxnId="{465AD359-66A9-4B36-88EF-38806DE77684}">
      <dgm:prSet/>
      <dgm:spPr/>
      <dgm:t>
        <a:bodyPr/>
        <a:lstStyle/>
        <a:p>
          <a:pPr algn="ctr"/>
          <a:endParaRPr lang="en-US"/>
        </a:p>
      </dgm:t>
    </dgm:pt>
    <dgm:pt modelId="{0654EFCF-37C7-461E-809D-5B6D748E3CFC}">
      <dgm:prSet custT="1"/>
      <dgm:spPr>
        <a:solidFill>
          <a:schemeClr val="accent1">
            <a:lumMod val="20000"/>
            <a:lumOff val="80000"/>
          </a:schemeClr>
        </a:solidFill>
        <a:ln>
          <a:solidFill>
            <a:srgbClr val="002060">
              <a:alpha val="90000"/>
            </a:srgbClr>
          </a:solidFill>
        </a:ln>
      </dgm:spPr>
      <dgm:t>
        <a:bodyPr/>
        <a:lstStyle/>
        <a:p>
          <a:pPr algn="l" rtl="0"/>
          <a:endParaRPr lang="en-US" sz="2000" b="1" dirty="0">
            <a:solidFill>
              <a:srgbClr val="002060"/>
            </a:solidFill>
            <a:latin typeface="Arial" panose="020B0604020202020204" pitchFamily="34" charset="0"/>
            <a:cs typeface="Arial" panose="020B0604020202020204" pitchFamily="34" charset="0"/>
          </a:endParaRPr>
        </a:p>
      </dgm:t>
    </dgm:pt>
    <dgm:pt modelId="{7992E605-F2BF-4702-8EC7-B97183DCBA2E}" type="parTrans" cxnId="{D5D14CBD-EF08-49C2-8DC0-E9BA5E3EDA18}">
      <dgm:prSet/>
      <dgm:spPr/>
      <dgm:t>
        <a:bodyPr/>
        <a:lstStyle/>
        <a:p>
          <a:pPr algn="ctr"/>
          <a:endParaRPr lang="en-US"/>
        </a:p>
      </dgm:t>
    </dgm:pt>
    <dgm:pt modelId="{571C979C-5FE2-435C-80C3-4F4C89BBDE1D}" type="sibTrans" cxnId="{D5D14CBD-EF08-49C2-8DC0-E9BA5E3EDA18}">
      <dgm:prSet/>
      <dgm:spPr/>
      <dgm:t>
        <a:bodyPr/>
        <a:lstStyle/>
        <a:p>
          <a:pPr algn="ctr"/>
          <a:endParaRPr lang="en-US"/>
        </a:p>
      </dgm:t>
    </dgm:pt>
    <dgm:pt modelId="{407BD9CB-78C1-43A1-8426-DA6692CBF188}">
      <dgm:prSet custT="1"/>
      <dgm:spPr>
        <a:solidFill>
          <a:schemeClr val="accent1">
            <a:lumMod val="20000"/>
            <a:lumOff val="80000"/>
          </a:schemeClr>
        </a:solidFill>
        <a:ln>
          <a:solidFill>
            <a:srgbClr val="002060">
              <a:alpha val="90000"/>
            </a:srgbClr>
          </a:solidFill>
        </a:ln>
      </dgm:spPr>
      <dgm:t>
        <a:bodyPr/>
        <a:lstStyle/>
        <a:p>
          <a:pPr algn="ctr" rtl="0"/>
          <a:endParaRPr lang="en-US" sz="2000" b="1" dirty="0">
            <a:solidFill>
              <a:srgbClr val="002060"/>
            </a:solidFill>
            <a:latin typeface="Arial" panose="020B0604020202020204" pitchFamily="34" charset="0"/>
            <a:cs typeface="Arial" panose="020B0604020202020204" pitchFamily="34" charset="0"/>
          </a:endParaRPr>
        </a:p>
      </dgm:t>
    </dgm:pt>
    <dgm:pt modelId="{3ADF1D84-B97F-464F-A95B-A7CBF83D9373}" type="parTrans" cxnId="{C46D7C8E-ABC9-452C-9A9F-F1539B766FF6}">
      <dgm:prSet/>
      <dgm:spPr/>
      <dgm:t>
        <a:bodyPr/>
        <a:lstStyle/>
        <a:p>
          <a:pPr algn="ctr"/>
          <a:endParaRPr lang="en-US"/>
        </a:p>
      </dgm:t>
    </dgm:pt>
    <dgm:pt modelId="{A6B716BC-1562-4A6D-9DDE-8B9E27B961CE}" type="sibTrans" cxnId="{C46D7C8E-ABC9-452C-9A9F-F1539B766FF6}">
      <dgm:prSet/>
      <dgm:spPr/>
      <dgm:t>
        <a:bodyPr/>
        <a:lstStyle/>
        <a:p>
          <a:pPr algn="ctr"/>
          <a:endParaRPr lang="en-US"/>
        </a:p>
      </dgm:t>
    </dgm:pt>
    <dgm:pt modelId="{EBB09545-E57C-4D78-BC54-C65D0539CD07}">
      <dgm:prSet/>
      <dgm:spPr>
        <a:solidFill>
          <a:srgbClr val="00589A"/>
        </a:solidFill>
        <a:ln>
          <a:solidFill>
            <a:srgbClr val="002060">
              <a:alpha val="90000"/>
            </a:srgbClr>
          </a:solidFill>
        </a:ln>
      </dgm:spPr>
      <dgm:t>
        <a:bodyPr/>
        <a:lstStyle/>
        <a:p>
          <a:pPr algn="l" rtl="0"/>
          <a:r>
            <a:rPr lang="en-US" b="1" i="1" dirty="0">
              <a:solidFill>
                <a:schemeClr val="bg2">
                  <a:lumMod val="90000"/>
                </a:schemeClr>
              </a:solidFill>
              <a:latin typeface="Arial" panose="020B0604020202020204" pitchFamily="34" charset="0"/>
              <a:cs typeface="Arial" panose="020B0604020202020204" pitchFamily="34" charset="0"/>
            </a:rPr>
            <a:t>POLICIES.</a:t>
          </a:r>
          <a:endParaRPr lang="en-US" dirty="0">
            <a:solidFill>
              <a:schemeClr val="bg2">
                <a:lumMod val="90000"/>
              </a:schemeClr>
            </a:solidFill>
            <a:latin typeface="Arial" panose="020B0604020202020204" pitchFamily="34" charset="0"/>
            <a:cs typeface="Arial" panose="020B0604020202020204" pitchFamily="34" charset="0"/>
          </a:endParaRPr>
        </a:p>
      </dgm:t>
    </dgm:pt>
    <dgm:pt modelId="{EA9C83BC-DD18-4404-B6BC-85AD0159D2B5}" type="parTrans" cxnId="{E060095C-A64D-441E-8C14-052B2F7D27DD}">
      <dgm:prSet/>
      <dgm:spPr/>
      <dgm:t>
        <a:bodyPr/>
        <a:lstStyle/>
        <a:p>
          <a:pPr algn="ctr"/>
          <a:endParaRPr lang="en-US"/>
        </a:p>
      </dgm:t>
    </dgm:pt>
    <dgm:pt modelId="{433CCD1C-FC91-4DD7-BAF4-A8709984279F}" type="sibTrans" cxnId="{E060095C-A64D-441E-8C14-052B2F7D27DD}">
      <dgm:prSet/>
      <dgm:spPr/>
      <dgm:t>
        <a:bodyPr/>
        <a:lstStyle/>
        <a:p>
          <a:pPr algn="ctr"/>
          <a:endParaRPr lang="en-US"/>
        </a:p>
      </dgm:t>
    </dgm:pt>
    <dgm:pt modelId="{69A629D0-42B3-49D9-B040-3D5622588434}">
      <dgm:prSet/>
      <dgm:spPr>
        <a:solidFill>
          <a:srgbClr val="00589A"/>
        </a:solidFill>
        <a:ln>
          <a:solidFill>
            <a:srgbClr val="002060">
              <a:alpha val="90000"/>
            </a:srgbClr>
          </a:solidFill>
        </a:ln>
      </dgm:spPr>
      <dgm:t>
        <a:bodyPr/>
        <a:lstStyle/>
        <a:p>
          <a:pPr algn="l" rtl="0"/>
          <a:r>
            <a:rPr lang="en-US" b="0" dirty="0">
              <a:solidFill>
                <a:schemeClr val="bg1"/>
              </a:solidFill>
              <a:latin typeface="Arial" panose="020B0604020202020204" pitchFamily="34" charset="0"/>
              <a:cs typeface="Arial" panose="020B0604020202020204" pitchFamily="34" charset="0"/>
            </a:rPr>
            <a:t>It is illegal to sell tobacco or vapor products to anyone under 21.</a:t>
          </a:r>
          <a:endParaRPr lang="en-US" b="0" i="0" dirty="0">
            <a:solidFill>
              <a:schemeClr val="bg1"/>
            </a:solidFill>
            <a:latin typeface="Arial" panose="020B0604020202020204" pitchFamily="34" charset="0"/>
            <a:cs typeface="Arial" panose="020B0604020202020204" pitchFamily="34" charset="0"/>
          </a:endParaRPr>
        </a:p>
      </dgm:t>
    </dgm:pt>
    <dgm:pt modelId="{053A8C55-2747-42AC-AA46-74B4D0AA2063}" type="parTrans" cxnId="{BDAA9BEC-3802-4FF5-8EAE-DA40E1620657}">
      <dgm:prSet/>
      <dgm:spPr/>
      <dgm:t>
        <a:bodyPr/>
        <a:lstStyle/>
        <a:p>
          <a:pPr algn="ctr"/>
          <a:endParaRPr lang="en-US"/>
        </a:p>
      </dgm:t>
    </dgm:pt>
    <dgm:pt modelId="{FE10D463-20B8-40AF-BD93-EC0DB706130E}" type="sibTrans" cxnId="{BDAA9BEC-3802-4FF5-8EAE-DA40E1620657}">
      <dgm:prSet/>
      <dgm:spPr/>
      <dgm:t>
        <a:bodyPr/>
        <a:lstStyle/>
        <a:p>
          <a:pPr algn="ctr"/>
          <a:endParaRPr lang="en-US"/>
        </a:p>
      </dgm:t>
    </dgm:pt>
    <dgm:pt modelId="{45E15AEB-2662-4DA4-82F2-05C39BAD24F0}">
      <dgm:prSet/>
      <dgm:spPr>
        <a:solidFill>
          <a:srgbClr val="00589A"/>
        </a:solidFill>
        <a:ln>
          <a:solidFill>
            <a:srgbClr val="002060">
              <a:alpha val="90000"/>
            </a:srgbClr>
          </a:solidFill>
        </a:ln>
      </dgm:spPr>
      <dgm:t>
        <a:bodyPr/>
        <a:lstStyle/>
        <a:p>
          <a:pPr algn="l" rtl="0"/>
          <a:r>
            <a:rPr lang="en-US" b="1" dirty="0">
              <a:solidFill>
                <a:schemeClr val="bg1"/>
              </a:solidFill>
              <a:latin typeface="Arial" panose="020B0604020202020204" pitchFamily="34" charset="0"/>
              <a:cs typeface="Arial" panose="020B0604020202020204" pitchFamily="34" charset="0"/>
            </a:rPr>
            <a:t>Teachers:</a:t>
          </a:r>
          <a:endParaRPr lang="en-US" i="0" dirty="0">
            <a:solidFill>
              <a:schemeClr val="bg1"/>
            </a:solidFill>
            <a:latin typeface="Arial" panose="020B0604020202020204" pitchFamily="34" charset="0"/>
            <a:cs typeface="Arial" panose="020B0604020202020204" pitchFamily="34" charset="0"/>
          </a:endParaRPr>
        </a:p>
      </dgm:t>
    </dgm:pt>
    <dgm:pt modelId="{639F1A43-C217-442E-BE5A-E0C3ED4635A3}" type="parTrans" cxnId="{8446225B-06F4-4A8F-BB0F-DC44F047C6EC}">
      <dgm:prSet/>
      <dgm:spPr/>
      <dgm:t>
        <a:bodyPr/>
        <a:lstStyle/>
        <a:p>
          <a:pPr algn="ctr"/>
          <a:endParaRPr lang="en-US"/>
        </a:p>
      </dgm:t>
    </dgm:pt>
    <dgm:pt modelId="{40C7AEF2-86CF-4DD1-AB57-F7F9C34152D2}" type="sibTrans" cxnId="{8446225B-06F4-4A8F-BB0F-DC44F047C6EC}">
      <dgm:prSet/>
      <dgm:spPr/>
      <dgm:t>
        <a:bodyPr/>
        <a:lstStyle/>
        <a:p>
          <a:pPr algn="ctr"/>
          <a:endParaRPr lang="en-US"/>
        </a:p>
      </dgm:t>
    </dgm:pt>
    <dgm:pt modelId="{DE52F6C3-4C9A-456B-B54C-8079760E0A65}">
      <dgm:prSet/>
      <dgm:spPr/>
      <dgm:t>
        <a:bodyPr/>
        <a:lstStyle/>
        <a:p>
          <a:pPr algn="l" rtl="0"/>
          <a:r>
            <a:rPr lang="en-US" dirty="0">
              <a:solidFill>
                <a:schemeClr val="bg1"/>
              </a:solidFill>
              <a:latin typeface="Arial" panose="020B0604020202020204" pitchFamily="34" charset="0"/>
              <a:cs typeface="Arial" panose="020B0604020202020204" pitchFamily="34" charset="0"/>
            </a:rPr>
            <a:t>Watch for ENDs use and enforce school policies. </a:t>
          </a:r>
        </a:p>
      </dgm:t>
    </dgm:pt>
    <dgm:pt modelId="{B2358C53-3B2A-4641-9ED2-0BB9ED06B188}" type="parTrans" cxnId="{7FCC3F7F-DB46-47CF-BD9B-31DD0E3A3B57}">
      <dgm:prSet/>
      <dgm:spPr/>
      <dgm:t>
        <a:bodyPr/>
        <a:lstStyle/>
        <a:p>
          <a:pPr algn="ctr"/>
          <a:endParaRPr lang="en-US"/>
        </a:p>
      </dgm:t>
    </dgm:pt>
    <dgm:pt modelId="{AD31F576-9C72-453F-A951-42535AC7F002}" type="sibTrans" cxnId="{7FCC3F7F-DB46-47CF-BD9B-31DD0E3A3B57}">
      <dgm:prSet/>
      <dgm:spPr/>
      <dgm:t>
        <a:bodyPr/>
        <a:lstStyle/>
        <a:p>
          <a:pPr algn="ctr"/>
          <a:endParaRPr lang="en-US"/>
        </a:p>
      </dgm:t>
    </dgm:pt>
    <dgm:pt modelId="{97101650-25F8-4D0E-83BC-AA0097CEFD5B}">
      <dgm:prSet/>
      <dgm:spPr/>
      <dgm:t>
        <a:bodyPr/>
        <a:lstStyle/>
        <a:p>
          <a:pPr algn="l" rtl="0"/>
          <a:r>
            <a:rPr lang="en-US" dirty="0">
              <a:solidFill>
                <a:schemeClr val="bg1"/>
              </a:solidFill>
              <a:latin typeface="Arial" panose="020B0604020202020204" pitchFamily="34" charset="0"/>
              <a:cs typeface="Arial" panose="020B0604020202020204" pitchFamily="34" charset="0"/>
            </a:rPr>
            <a:t>Help students to understand the hazards of ENDS use.</a:t>
          </a:r>
        </a:p>
      </dgm:t>
    </dgm:pt>
    <dgm:pt modelId="{58C9005F-5FC7-4AE9-8BDD-47416EFC84F6}" type="parTrans" cxnId="{D8972E35-C3D1-47CE-9CBB-BCE836A6F9CB}">
      <dgm:prSet/>
      <dgm:spPr/>
      <dgm:t>
        <a:bodyPr/>
        <a:lstStyle/>
        <a:p>
          <a:pPr algn="ctr"/>
          <a:endParaRPr lang="en-US"/>
        </a:p>
      </dgm:t>
    </dgm:pt>
    <dgm:pt modelId="{32402745-E80D-4B07-8DBB-3A2B6EFC256B}" type="sibTrans" cxnId="{D8972E35-C3D1-47CE-9CBB-BCE836A6F9CB}">
      <dgm:prSet/>
      <dgm:spPr/>
      <dgm:t>
        <a:bodyPr/>
        <a:lstStyle/>
        <a:p>
          <a:pPr algn="ctr"/>
          <a:endParaRPr lang="en-US"/>
        </a:p>
      </dgm:t>
    </dgm:pt>
    <dgm:pt modelId="{045A80BE-44C6-476D-AD41-4A11452C0960}">
      <dgm:prSet/>
      <dgm:spPr/>
      <dgm:t>
        <a:bodyPr/>
        <a:lstStyle/>
        <a:p>
          <a:pPr algn="l" rtl="0"/>
          <a:r>
            <a:rPr lang="en-US" i="0" dirty="0">
              <a:solidFill>
                <a:schemeClr val="bg1"/>
              </a:solidFill>
              <a:latin typeface="Arial" panose="020B0604020202020204" pitchFamily="34" charset="0"/>
              <a:cs typeface="Arial" panose="020B0604020202020204" pitchFamily="34" charset="0"/>
            </a:rPr>
            <a:t>Youth prevention education in schools should follow best practice recommendations</a:t>
          </a:r>
          <a:endParaRPr lang="en-US" dirty="0">
            <a:solidFill>
              <a:schemeClr val="bg1"/>
            </a:solidFill>
            <a:latin typeface="Arial" panose="020B0604020202020204" pitchFamily="34" charset="0"/>
            <a:cs typeface="Arial" panose="020B0604020202020204" pitchFamily="34" charset="0"/>
          </a:endParaRPr>
        </a:p>
      </dgm:t>
    </dgm:pt>
    <dgm:pt modelId="{13007742-19DA-4254-A90F-F69A8A99D99D}" type="parTrans" cxnId="{5595B177-FA13-42D4-BB8A-34FE8042AAF3}">
      <dgm:prSet/>
      <dgm:spPr/>
      <dgm:t>
        <a:bodyPr/>
        <a:lstStyle/>
        <a:p>
          <a:pPr algn="ctr"/>
          <a:endParaRPr lang="en-US"/>
        </a:p>
      </dgm:t>
    </dgm:pt>
    <dgm:pt modelId="{3BEFBF89-4F3D-4BF9-8999-7AD48345B007}" type="sibTrans" cxnId="{5595B177-FA13-42D4-BB8A-34FE8042AAF3}">
      <dgm:prSet/>
      <dgm:spPr/>
      <dgm:t>
        <a:bodyPr/>
        <a:lstStyle/>
        <a:p>
          <a:pPr algn="ctr"/>
          <a:endParaRPr lang="en-US"/>
        </a:p>
      </dgm:t>
    </dgm:pt>
    <dgm:pt modelId="{A1A0B688-9BDB-42D4-9991-96F8812602F9}">
      <dgm:prSet/>
      <dgm:spPr>
        <a:solidFill>
          <a:schemeClr val="bg2">
            <a:lumMod val="75000"/>
            <a:alpha val="90000"/>
          </a:schemeClr>
        </a:solidFill>
        <a:ln>
          <a:solidFill>
            <a:srgbClr val="002060">
              <a:alpha val="90000"/>
            </a:srgbClr>
          </a:solidFill>
        </a:ln>
      </dgm:spPr>
      <dgm:t>
        <a:bodyPr/>
        <a:lstStyle/>
        <a:p>
          <a:pPr algn="l" rtl="0"/>
          <a:r>
            <a:rPr lang="en-US" i="0" dirty="0">
              <a:solidFill>
                <a:srgbClr val="002060"/>
              </a:solidFill>
              <a:latin typeface="Arial" panose="020B0604020202020204" pitchFamily="34" charset="0"/>
              <a:cs typeface="Arial" panose="020B0604020202020204" pitchFamily="34" charset="0"/>
            </a:rPr>
            <a:t>strong smoke-free</a:t>
          </a:r>
          <a:r>
            <a:rPr lang="en-US" b="1" i="0" dirty="0">
              <a:solidFill>
                <a:srgbClr val="002060"/>
              </a:solidFill>
              <a:latin typeface="Arial" panose="020B0604020202020204" pitchFamily="34" charset="0"/>
              <a:cs typeface="Arial" panose="020B0604020202020204" pitchFamily="34" charset="0"/>
            </a:rPr>
            <a:t> laws</a:t>
          </a:r>
          <a:r>
            <a:rPr lang="en-US" i="0" dirty="0">
              <a:solidFill>
                <a:srgbClr val="002060"/>
              </a:solidFill>
              <a:latin typeface="Arial" panose="020B0604020202020204" pitchFamily="34" charset="0"/>
              <a:cs typeface="Arial" panose="020B0604020202020204" pitchFamily="34" charset="0"/>
            </a:rPr>
            <a:t> and </a:t>
          </a:r>
          <a:r>
            <a:rPr lang="en-US" b="1" i="0" dirty="0">
              <a:solidFill>
                <a:srgbClr val="002060"/>
              </a:solidFill>
              <a:latin typeface="Arial" panose="020B0604020202020204" pitchFamily="34" charset="0"/>
              <a:cs typeface="Arial" panose="020B0604020202020204" pitchFamily="34" charset="0"/>
            </a:rPr>
            <a:t>policies</a:t>
          </a:r>
        </a:p>
      </dgm:t>
    </dgm:pt>
    <dgm:pt modelId="{732F3874-1098-4367-8E5B-F2E70D0415FE}" type="parTrans" cxnId="{EB5BDB58-3548-4861-B12A-ECFF7523ADDF}">
      <dgm:prSet/>
      <dgm:spPr/>
      <dgm:t>
        <a:bodyPr/>
        <a:lstStyle/>
        <a:p>
          <a:pPr algn="ctr"/>
          <a:endParaRPr lang="en-US"/>
        </a:p>
      </dgm:t>
    </dgm:pt>
    <dgm:pt modelId="{F4655B76-4341-47D1-BFD2-80F66D681922}" type="sibTrans" cxnId="{EB5BDB58-3548-4861-B12A-ECFF7523ADDF}">
      <dgm:prSet/>
      <dgm:spPr/>
      <dgm:t>
        <a:bodyPr/>
        <a:lstStyle/>
        <a:p>
          <a:pPr algn="ctr"/>
          <a:endParaRPr lang="en-US"/>
        </a:p>
      </dgm:t>
    </dgm:pt>
    <dgm:pt modelId="{AAA0C223-D636-4423-A49C-6C618940E799}">
      <dgm:prSet/>
      <dgm:spPr>
        <a:solidFill>
          <a:schemeClr val="bg2">
            <a:lumMod val="75000"/>
            <a:alpha val="90000"/>
          </a:schemeClr>
        </a:solidFill>
        <a:ln>
          <a:solidFill>
            <a:srgbClr val="002060">
              <a:alpha val="90000"/>
            </a:srgbClr>
          </a:solidFill>
        </a:ln>
      </dgm:spPr>
      <dgm:t>
        <a:bodyPr/>
        <a:lstStyle/>
        <a:p>
          <a:pPr algn="l" rtl="0"/>
          <a:r>
            <a:rPr lang="en-US" b="1" i="0" dirty="0">
              <a:solidFill>
                <a:srgbClr val="002060"/>
              </a:solidFill>
              <a:latin typeface="Arial" panose="020B0604020202020204" pitchFamily="34" charset="0"/>
              <a:cs typeface="Arial" panose="020B0604020202020204" pitchFamily="34" charset="0"/>
            </a:rPr>
            <a:t>Social marketing campaigns </a:t>
          </a:r>
          <a:r>
            <a:rPr lang="en-US" b="0" i="0" dirty="0">
              <a:solidFill>
                <a:srgbClr val="002060"/>
              </a:solidFill>
              <a:latin typeface="Arial" panose="020B0604020202020204" pitchFamily="34" charset="0"/>
              <a:cs typeface="Arial" panose="020B0604020202020204" pitchFamily="34" charset="0"/>
            </a:rPr>
            <a:t>to increase perception of risk/harm</a:t>
          </a:r>
        </a:p>
      </dgm:t>
    </dgm:pt>
    <dgm:pt modelId="{EB6F9D4F-B6AE-4BA1-B532-87A5A9D64973}" type="parTrans" cxnId="{1B108A27-8883-4705-949D-8D3946CBD001}">
      <dgm:prSet/>
      <dgm:spPr/>
      <dgm:t>
        <a:bodyPr/>
        <a:lstStyle/>
        <a:p>
          <a:pPr algn="ctr"/>
          <a:endParaRPr lang="en-US"/>
        </a:p>
      </dgm:t>
    </dgm:pt>
    <dgm:pt modelId="{BFEF1600-AB32-4564-B7B5-0B2E0D4E6C22}" type="sibTrans" cxnId="{1B108A27-8883-4705-949D-8D3946CBD001}">
      <dgm:prSet/>
      <dgm:spPr/>
      <dgm:t>
        <a:bodyPr/>
        <a:lstStyle/>
        <a:p>
          <a:pPr algn="ctr"/>
          <a:endParaRPr lang="en-US"/>
        </a:p>
      </dgm:t>
    </dgm:pt>
    <dgm:pt modelId="{DFDAA248-34B9-454D-A2EC-5CBB1DCDA1C1}">
      <dgm:prSet/>
      <dgm:spPr>
        <a:solidFill>
          <a:schemeClr val="bg2">
            <a:lumMod val="75000"/>
            <a:alpha val="90000"/>
          </a:schemeClr>
        </a:solidFill>
        <a:ln>
          <a:solidFill>
            <a:srgbClr val="002060">
              <a:alpha val="90000"/>
            </a:srgbClr>
          </a:solidFill>
        </a:ln>
      </dgm:spPr>
      <dgm:t>
        <a:bodyPr/>
        <a:lstStyle/>
        <a:p>
          <a:pPr algn="ctr" rtl="0"/>
          <a:endParaRPr lang="en-US" dirty="0">
            <a:solidFill>
              <a:srgbClr val="002060"/>
            </a:solidFill>
            <a:latin typeface="Arial" panose="020B0604020202020204" pitchFamily="34" charset="0"/>
            <a:cs typeface="Arial" panose="020B0604020202020204" pitchFamily="34" charset="0"/>
          </a:endParaRPr>
        </a:p>
      </dgm:t>
    </dgm:pt>
    <dgm:pt modelId="{ADEB7AA0-AE5B-4AC4-BF02-8A0677776D36}" type="parTrans" cxnId="{0135F173-0906-48F3-8513-30FC9EE34358}">
      <dgm:prSet/>
      <dgm:spPr/>
      <dgm:t>
        <a:bodyPr/>
        <a:lstStyle/>
        <a:p>
          <a:pPr algn="ctr"/>
          <a:endParaRPr lang="en-US"/>
        </a:p>
      </dgm:t>
    </dgm:pt>
    <dgm:pt modelId="{C1B3159C-CB81-4CE5-90CB-337841621525}" type="sibTrans" cxnId="{0135F173-0906-48F3-8513-30FC9EE34358}">
      <dgm:prSet/>
      <dgm:spPr/>
      <dgm:t>
        <a:bodyPr/>
        <a:lstStyle/>
        <a:p>
          <a:pPr algn="ctr"/>
          <a:endParaRPr lang="en-US"/>
        </a:p>
      </dgm:t>
    </dgm:pt>
    <dgm:pt modelId="{9E77BE3E-1F09-4037-9AD0-2D4596E6A2B2}">
      <dgm:prSet/>
      <dgm:spPr/>
      <dgm:t>
        <a:bodyPr/>
        <a:lstStyle/>
        <a:p>
          <a:pPr algn="ctr" rtl="0"/>
          <a:endParaRPr lang="en-US" dirty="0">
            <a:solidFill>
              <a:schemeClr val="bg1"/>
            </a:solidFill>
            <a:latin typeface="Arial" panose="020B0604020202020204" pitchFamily="34" charset="0"/>
            <a:cs typeface="Arial" panose="020B0604020202020204" pitchFamily="34" charset="0"/>
          </a:endParaRPr>
        </a:p>
      </dgm:t>
    </dgm:pt>
    <dgm:pt modelId="{7FE79FFF-ADFE-4049-9D24-2809710347DF}" type="parTrans" cxnId="{153E8497-D38A-4061-A8E4-E0C7A1C96CD4}">
      <dgm:prSet/>
      <dgm:spPr/>
      <dgm:t>
        <a:bodyPr/>
        <a:lstStyle/>
        <a:p>
          <a:pPr algn="ctr"/>
          <a:endParaRPr lang="en-US"/>
        </a:p>
      </dgm:t>
    </dgm:pt>
    <dgm:pt modelId="{3F5C7421-37DB-4F9F-8C7C-CB4F333B613B}" type="sibTrans" cxnId="{153E8497-D38A-4061-A8E4-E0C7A1C96CD4}">
      <dgm:prSet/>
      <dgm:spPr/>
      <dgm:t>
        <a:bodyPr/>
        <a:lstStyle/>
        <a:p>
          <a:pPr algn="ctr"/>
          <a:endParaRPr lang="en-US"/>
        </a:p>
      </dgm:t>
    </dgm:pt>
    <dgm:pt modelId="{D97E84E4-83B2-4F0C-88F2-086CABA5E7C6}">
      <dgm:prSet/>
      <dgm:spPr>
        <a:solidFill>
          <a:srgbClr val="00589A"/>
        </a:solidFill>
        <a:ln>
          <a:solidFill>
            <a:srgbClr val="002060">
              <a:alpha val="90000"/>
            </a:srgbClr>
          </a:solidFill>
        </a:ln>
      </dgm:spPr>
      <dgm:t>
        <a:bodyPr/>
        <a:lstStyle/>
        <a:p>
          <a:pPr algn="l" rtl="0"/>
          <a:endParaRPr lang="en-US" i="0" dirty="0">
            <a:solidFill>
              <a:schemeClr val="bg1"/>
            </a:solidFill>
            <a:latin typeface="Arial" panose="020B0604020202020204" pitchFamily="34" charset="0"/>
            <a:cs typeface="Arial" panose="020B0604020202020204" pitchFamily="34" charset="0"/>
          </a:endParaRPr>
        </a:p>
      </dgm:t>
    </dgm:pt>
    <dgm:pt modelId="{36888C82-8866-43C0-9EE3-313195E9A717}" type="parTrans" cxnId="{1175EBCC-EF71-47C7-AA76-5053FBBD3F05}">
      <dgm:prSet/>
      <dgm:spPr/>
      <dgm:t>
        <a:bodyPr/>
        <a:lstStyle/>
        <a:p>
          <a:endParaRPr lang="en-US"/>
        </a:p>
      </dgm:t>
    </dgm:pt>
    <dgm:pt modelId="{65DDE574-3559-42C2-9C35-EB0016999BC9}" type="sibTrans" cxnId="{1175EBCC-EF71-47C7-AA76-5053FBBD3F05}">
      <dgm:prSet/>
      <dgm:spPr/>
      <dgm:t>
        <a:bodyPr/>
        <a:lstStyle/>
        <a:p>
          <a:endParaRPr lang="en-US"/>
        </a:p>
      </dgm:t>
    </dgm:pt>
    <dgm:pt modelId="{781E115E-7DE9-4DA9-8EC1-0A7616AD7401}">
      <dgm:prSet/>
      <dgm:spPr>
        <a:solidFill>
          <a:schemeClr val="bg2">
            <a:lumMod val="75000"/>
            <a:alpha val="90000"/>
          </a:schemeClr>
        </a:solidFill>
        <a:ln>
          <a:solidFill>
            <a:srgbClr val="002060">
              <a:alpha val="90000"/>
            </a:srgbClr>
          </a:solidFill>
        </a:ln>
      </dgm:spPr>
      <dgm:t>
        <a:bodyPr/>
        <a:lstStyle/>
        <a:p>
          <a:pPr algn="l"/>
          <a:r>
            <a:rPr lang="en-US" dirty="0">
              <a:solidFill>
                <a:srgbClr val="002060"/>
              </a:solidFill>
              <a:latin typeface="Arial" panose="020B0604020202020204" pitchFamily="34" charset="0"/>
              <a:cs typeface="Arial" panose="020B0604020202020204" pitchFamily="34" charset="0"/>
            </a:rPr>
            <a:t>Adopting </a:t>
          </a:r>
          <a:r>
            <a:rPr lang="en-US" b="1" dirty="0">
              <a:solidFill>
                <a:srgbClr val="002060"/>
              </a:solidFill>
              <a:latin typeface="Arial" panose="020B0604020202020204" pitchFamily="34" charset="0"/>
              <a:cs typeface="Arial" panose="020B0604020202020204" pitchFamily="34" charset="0"/>
            </a:rPr>
            <a:t>tobacco-free/vape-free policies</a:t>
          </a:r>
          <a:r>
            <a:rPr lang="en-US" dirty="0">
              <a:solidFill>
                <a:srgbClr val="002060"/>
              </a:solidFill>
              <a:latin typeface="Arial" panose="020B0604020202020204" pitchFamily="34" charset="0"/>
              <a:cs typeface="Arial" panose="020B0604020202020204" pitchFamily="34" charset="0"/>
            </a:rPr>
            <a:t> and promoting tobacco free lifestyles is </a:t>
          </a:r>
          <a:r>
            <a:rPr lang="en-US" b="1" u="sng" dirty="0">
              <a:solidFill>
                <a:srgbClr val="002060"/>
              </a:solidFill>
              <a:latin typeface="Arial" panose="020B0604020202020204" pitchFamily="34" charset="0"/>
              <a:cs typeface="Arial" panose="020B0604020202020204" pitchFamily="34" charset="0"/>
            </a:rPr>
            <a:t>still </a:t>
          </a:r>
          <a:r>
            <a:rPr lang="en-US" b="1" dirty="0">
              <a:solidFill>
                <a:srgbClr val="002060"/>
              </a:solidFill>
              <a:latin typeface="Arial" panose="020B0604020202020204" pitchFamily="34" charset="0"/>
              <a:cs typeface="Arial" panose="020B0604020202020204" pitchFamily="34" charset="0"/>
            </a:rPr>
            <a:t>a best practice</a:t>
          </a:r>
          <a:r>
            <a:rPr lang="en-US" dirty="0">
              <a:solidFill>
                <a:srgbClr val="002060"/>
              </a:solidFill>
              <a:latin typeface="Arial" panose="020B0604020202020204" pitchFamily="34" charset="0"/>
              <a:cs typeface="Arial" panose="020B0604020202020204" pitchFamily="34" charset="0"/>
            </a:rPr>
            <a:t>.</a:t>
          </a:r>
          <a:endParaRPr lang="en-US" b="1" dirty="0">
            <a:solidFill>
              <a:srgbClr val="002060"/>
            </a:solidFill>
            <a:latin typeface="Arial" panose="020B0604020202020204" pitchFamily="34" charset="0"/>
            <a:cs typeface="Arial" panose="020B0604020202020204" pitchFamily="34" charset="0"/>
          </a:endParaRPr>
        </a:p>
      </dgm:t>
    </dgm:pt>
    <dgm:pt modelId="{7A1B4AAD-35BF-4B04-B21A-BECF097C5757}" type="sibTrans" cxnId="{704ED6C0-7A29-4BD5-82BD-FA3E9A03FD57}">
      <dgm:prSet/>
      <dgm:spPr/>
      <dgm:t>
        <a:bodyPr/>
        <a:lstStyle/>
        <a:p>
          <a:endParaRPr lang="en-US"/>
        </a:p>
      </dgm:t>
    </dgm:pt>
    <dgm:pt modelId="{F536F688-B7B0-4C7A-B927-0E82C48F740F}" type="parTrans" cxnId="{704ED6C0-7A29-4BD5-82BD-FA3E9A03FD57}">
      <dgm:prSet/>
      <dgm:spPr/>
      <dgm:t>
        <a:bodyPr/>
        <a:lstStyle/>
        <a:p>
          <a:endParaRPr lang="en-US"/>
        </a:p>
      </dgm:t>
    </dgm:pt>
    <dgm:pt modelId="{3F9197E4-05C2-4600-87B2-3043482ED514}">
      <dgm:prSet/>
      <dgm:spPr>
        <a:solidFill>
          <a:srgbClr val="00589A"/>
        </a:solidFill>
        <a:ln>
          <a:solidFill>
            <a:srgbClr val="002060">
              <a:alpha val="90000"/>
            </a:srgbClr>
          </a:solidFill>
        </a:ln>
      </dgm:spPr>
      <dgm:t>
        <a:bodyPr/>
        <a:lstStyle/>
        <a:p>
          <a:pPr algn="l" rtl="0"/>
          <a:endParaRPr lang="en-US" dirty="0">
            <a:solidFill>
              <a:schemeClr val="bg1"/>
            </a:solidFill>
            <a:latin typeface="Arial" panose="020B0604020202020204" pitchFamily="34" charset="0"/>
            <a:cs typeface="Arial" panose="020B0604020202020204" pitchFamily="34" charset="0"/>
          </a:endParaRPr>
        </a:p>
      </dgm:t>
    </dgm:pt>
    <dgm:pt modelId="{13145135-09C9-4919-AC4C-A33A6BC38021}" type="parTrans" cxnId="{C16758FD-0D7A-47B7-8ECF-F69ACCAB777F}">
      <dgm:prSet/>
      <dgm:spPr/>
      <dgm:t>
        <a:bodyPr/>
        <a:lstStyle/>
        <a:p>
          <a:endParaRPr lang="en-US"/>
        </a:p>
      </dgm:t>
    </dgm:pt>
    <dgm:pt modelId="{27D44D55-9A91-43D6-B76B-26B45125A5F8}" type="sibTrans" cxnId="{C16758FD-0D7A-47B7-8ECF-F69ACCAB777F}">
      <dgm:prSet/>
      <dgm:spPr/>
      <dgm:t>
        <a:bodyPr/>
        <a:lstStyle/>
        <a:p>
          <a:endParaRPr lang="en-US"/>
        </a:p>
      </dgm:t>
    </dgm:pt>
    <dgm:pt modelId="{F654DB63-48D5-4C42-B5DE-70394AE6700F}">
      <dgm:prSet/>
      <dgm:spPr>
        <a:solidFill>
          <a:schemeClr val="bg2">
            <a:lumMod val="75000"/>
            <a:alpha val="90000"/>
          </a:schemeClr>
        </a:solidFill>
        <a:ln>
          <a:solidFill>
            <a:srgbClr val="002060">
              <a:alpha val="90000"/>
            </a:srgbClr>
          </a:solidFill>
        </a:ln>
      </dgm:spPr>
      <dgm:t>
        <a:bodyPr/>
        <a:lstStyle/>
        <a:p>
          <a:pPr algn="l" rtl="0"/>
          <a:endParaRPr lang="en-US" b="0" i="0" dirty="0">
            <a:solidFill>
              <a:srgbClr val="002060"/>
            </a:solidFill>
            <a:latin typeface="Arial" panose="020B0604020202020204" pitchFamily="34" charset="0"/>
            <a:cs typeface="Arial" panose="020B0604020202020204" pitchFamily="34" charset="0"/>
          </a:endParaRPr>
        </a:p>
      </dgm:t>
    </dgm:pt>
    <dgm:pt modelId="{BE1D4358-AC68-4E28-AFA5-71019053B0E0}" type="parTrans" cxnId="{FE135F6D-D062-45CC-85FD-9630E1D19EB9}">
      <dgm:prSet/>
      <dgm:spPr/>
      <dgm:t>
        <a:bodyPr/>
        <a:lstStyle/>
        <a:p>
          <a:endParaRPr lang="en-US"/>
        </a:p>
      </dgm:t>
    </dgm:pt>
    <dgm:pt modelId="{AFD1BBCB-8A8E-416B-B97B-F69FCB15B9F3}" type="sibTrans" cxnId="{FE135F6D-D062-45CC-85FD-9630E1D19EB9}">
      <dgm:prSet/>
      <dgm:spPr/>
      <dgm:t>
        <a:bodyPr/>
        <a:lstStyle/>
        <a:p>
          <a:endParaRPr lang="en-US"/>
        </a:p>
      </dgm:t>
    </dgm:pt>
    <dgm:pt modelId="{4AE8B307-8D0C-4910-BE34-30975BED430F}" type="pres">
      <dgm:prSet presAssocID="{DBDD5EC2-C9BD-4D9C-836D-E0654D149137}" presName="Name0" presStyleCnt="0">
        <dgm:presLayoutVars>
          <dgm:dir/>
          <dgm:animLvl val="lvl"/>
          <dgm:resizeHandles val="exact"/>
        </dgm:presLayoutVars>
      </dgm:prSet>
      <dgm:spPr/>
    </dgm:pt>
    <dgm:pt modelId="{662D885A-C9B2-447B-96E9-0C1884FD9169}" type="pres">
      <dgm:prSet presAssocID="{FAC289F4-0EE6-457A-AE85-F258802740B8}" presName="composite" presStyleCnt="0"/>
      <dgm:spPr/>
    </dgm:pt>
    <dgm:pt modelId="{0305312E-7985-401E-B722-5DD85938E929}" type="pres">
      <dgm:prSet presAssocID="{FAC289F4-0EE6-457A-AE85-F258802740B8}" presName="parTx" presStyleLbl="alignNode1" presStyleIdx="0" presStyleCnt="3" custLinFactNeighborX="-103" custLinFactNeighborY="-1800">
        <dgm:presLayoutVars>
          <dgm:chMax val="0"/>
          <dgm:chPref val="0"/>
          <dgm:bulletEnabled val="1"/>
        </dgm:presLayoutVars>
      </dgm:prSet>
      <dgm:spPr/>
    </dgm:pt>
    <dgm:pt modelId="{D6861B56-64D8-4CE5-B299-44EA7B8E49A7}" type="pres">
      <dgm:prSet presAssocID="{FAC289F4-0EE6-457A-AE85-F258802740B8}" presName="desTx" presStyleLbl="alignAccFollowNode1" presStyleIdx="0" presStyleCnt="3" custLinFactNeighborX="-754" custLinFactNeighborY="-1669">
        <dgm:presLayoutVars>
          <dgm:bulletEnabled val="1"/>
        </dgm:presLayoutVars>
      </dgm:prSet>
      <dgm:spPr/>
    </dgm:pt>
    <dgm:pt modelId="{321CB60D-51BB-40D4-8E8B-105D8E94B325}" type="pres">
      <dgm:prSet presAssocID="{80476662-3BEB-4B83-B076-9C4C4E92FC8C}" presName="space" presStyleCnt="0"/>
      <dgm:spPr/>
    </dgm:pt>
    <dgm:pt modelId="{918CE59D-8EBC-4575-9A11-D56D1FB86D00}" type="pres">
      <dgm:prSet presAssocID="{69FE878E-59EA-4D83-85E4-DAE860E748EE}" presName="composite" presStyleCnt="0"/>
      <dgm:spPr/>
    </dgm:pt>
    <dgm:pt modelId="{137CB4C0-7C37-4C53-82A1-5AB888C551FB}" type="pres">
      <dgm:prSet presAssocID="{69FE878E-59EA-4D83-85E4-DAE860E748EE}" presName="parTx" presStyleLbl="alignNode1" presStyleIdx="1" presStyleCnt="3">
        <dgm:presLayoutVars>
          <dgm:chMax val="0"/>
          <dgm:chPref val="0"/>
          <dgm:bulletEnabled val="1"/>
        </dgm:presLayoutVars>
      </dgm:prSet>
      <dgm:spPr/>
    </dgm:pt>
    <dgm:pt modelId="{90621A90-B0BF-4DE3-829B-CA2087DF4CB6}" type="pres">
      <dgm:prSet presAssocID="{69FE878E-59EA-4D83-85E4-DAE860E748EE}" presName="desTx" presStyleLbl="alignAccFollowNode1" presStyleIdx="1" presStyleCnt="3" custScaleY="100088" custLinFactNeighborY="-1669">
        <dgm:presLayoutVars>
          <dgm:bulletEnabled val="1"/>
        </dgm:presLayoutVars>
      </dgm:prSet>
      <dgm:spPr/>
    </dgm:pt>
    <dgm:pt modelId="{96D89AEE-23A6-4EAF-8DCE-E8CC2F1EFDA3}" type="pres">
      <dgm:prSet presAssocID="{1F31F499-8A09-4C0E-A6D1-C38763A77452}" presName="space" presStyleCnt="0"/>
      <dgm:spPr/>
    </dgm:pt>
    <dgm:pt modelId="{DD035270-90CE-4D66-8106-CCE4454AFDC7}" type="pres">
      <dgm:prSet presAssocID="{618DF756-C640-4212-A2DC-C3B021A238EB}" presName="composite" presStyleCnt="0"/>
      <dgm:spPr/>
    </dgm:pt>
    <dgm:pt modelId="{350A5C4B-F055-4348-9C3F-26EBC09884E2}" type="pres">
      <dgm:prSet presAssocID="{618DF756-C640-4212-A2DC-C3B021A238EB}" presName="parTx" presStyleLbl="alignNode1" presStyleIdx="2" presStyleCnt="3">
        <dgm:presLayoutVars>
          <dgm:chMax val="0"/>
          <dgm:chPref val="0"/>
          <dgm:bulletEnabled val="1"/>
        </dgm:presLayoutVars>
      </dgm:prSet>
      <dgm:spPr/>
    </dgm:pt>
    <dgm:pt modelId="{E04D5325-B6BD-4C9F-A397-5A3693A7F2B2}" type="pres">
      <dgm:prSet presAssocID="{618DF756-C640-4212-A2DC-C3B021A238EB}" presName="desTx" presStyleLbl="alignAccFollowNode1" presStyleIdx="2" presStyleCnt="3" custLinFactNeighborX="103" custLinFactNeighborY="-1427">
        <dgm:presLayoutVars>
          <dgm:bulletEnabled val="1"/>
        </dgm:presLayoutVars>
      </dgm:prSet>
      <dgm:spPr/>
    </dgm:pt>
  </dgm:ptLst>
  <dgm:cxnLst>
    <dgm:cxn modelId="{DEA15E00-9E6F-46A3-B23B-D0BB90C77003}" type="presOf" srcId="{3F9197E4-05C2-4600-87B2-3043482ED514}" destId="{90621A90-B0BF-4DE3-829B-CA2087DF4CB6}" srcOrd="0" destOrd="0" presId="urn:microsoft.com/office/officeart/2005/8/layout/hList1"/>
    <dgm:cxn modelId="{B6024100-E5A0-4172-81AC-64B2AC60704E}" srcId="{69FE878E-59EA-4D83-85E4-DAE860E748EE}" destId="{7BAA205A-01BB-4B77-91BE-690A936F7C9A}" srcOrd="1" destOrd="0" parTransId="{82528DA0-8E32-42AC-B3C8-6A48D094D818}" sibTransId="{D27F64C9-EA8F-4D12-9E38-211FE5703CC8}"/>
    <dgm:cxn modelId="{22F20206-3FA6-41B1-BCF8-8237FA33A273}" type="presOf" srcId="{DE52F6C3-4C9A-456B-B54C-8079760E0A65}" destId="{90621A90-B0BF-4DE3-829B-CA2087DF4CB6}" srcOrd="0" destOrd="7" presId="urn:microsoft.com/office/officeart/2005/8/layout/hList1"/>
    <dgm:cxn modelId="{D429E60A-0B68-43AE-81B3-DFF752E1B9AE}" type="presOf" srcId="{781E115E-7DE9-4DA9-8EC1-0A7616AD7401}" destId="{E04D5325-B6BD-4C9F-A397-5A3693A7F2B2}" srcOrd="0" destOrd="7" presId="urn:microsoft.com/office/officeart/2005/8/layout/hList1"/>
    <dgm:cxn modelId="{B8622217-2DED-4C9C-BC94-12B0D09DCE11}" type="presOf" srcId="{7D87E260-7521-49FF-811F-43C1782050B7}" destId="{E04D5325-B6BD-4C9F-A397-5A3693A7F2B2}" srcOrd="0" destOrd="1" presId="urn:microsoft.com/office/officeart/2005/8/layout/hList1"/>
    <dgm:cxn modelId="{096CBA19-5CBC-43FA-A999-94D11D05564F}" type="presOf" srcId="{DBDD5EC2-C9BD-4D9C-836D-E0654D149137}" destId="{4AE8B307-8D0C-4910-BE34-30975BED430F}" srcOrd="0" destOrd="0" presId="urn:microsoft.com/office/officeart/2005/8/layout/hList1"/>
    <dgm:cxn modelId="{1B108A27-8883-4705-949D-8D3946CBD001}" srcId="{7D87E260-7521-49FF-811F-43C1782050B7}" destId="{AAA0C223-D636-4423-A49C-6C618940E799}" srcOrd="2" destOrd="0" parTransId="{EB6F9D4F-B6AE-4BA1-B532-87A5A9D64973}" sibTransId="{BFEF1600-AB32-4564-B7B5-0B2E0D4E6C22}"/>
    <dgm:cxn modelId="{4E03322A-E857-458A-8F00-A1237BBBD5B3}" type="presOf" srcId="{D9822CCB-4661-4B08-8F79-9FCAF2A7D7D0}" destId="{D6861B56-64D8-4CE5-B299-44EA7B8E49A7}" srcOrd="0" destOrd="2" presId="urn:microsoft.com/office/officeart/2005/8/layout/hList1"/>
    <dgm:cxn modelId="{CB4F842D-7212-4AC0-B40D-57D91D9F30EE}" srcId="{FAC289F4-0EE6-457A-AE85-F258802740B8}" destId="{E6B3AE9F-FA36-49F3-AD83-31A69432CE8F}" srcOrd="5" destOrd="0" parTransId="{656CF8CA-E398-49FF-8AEC-7C4B9975F9B7}" sibTransId="{6D28CB30-6A04-4252-8143-34883B0E6C09}"/>
    <dgm:cxn modelId="{D2C2052F-992C-47C1-ADE0-DF99DFC68F3D}" type="presOf" srcId="{FAC289F4-0EE6-457A-AE85-F258802740B8}" destId="{0305312E-7985-401E-B722-5DD85938E929}" srcOrd="0" destOrd="0" presId="urn:microsoft.com/office/officeart/2005/8/layout/hList1"/>
    <dgm:cxn modelId="{D8972E35-C3D1-47CE-9CBB-BCE836A6F9CB}" srcId="{45E15AEB-2662-4DA4-82F2-05C39BAD24F0}" destId="{97101650-25F8-4D0E-83BC-AA0097CEFD5B}" srcOrd="1" destOrd="0" parTransId="{58C9005F-5FC7-4AE9-8BDD-47416EFC84F6}" sibTransId="{32402745-E80D-4B07-8DBB-3A2B6EFC256B}"/>
    <dgm:cxn modelId="{10A60B3B-E773-48FE-9A87-2E621739E14E}" type="presOf" srcId="{9E77BE3E-1F09-4037-9AD0-2D4596E6A2B2}" destId="{90621A90-B0BF-4DE3-829B-CA2087DF4CB6}" srcOrd="0" destOrd="10" presId="urn:microsoft.com/office/officeart/2005/8/layout/hList1"/>
    <dgm:cxn modelId="{9C81433E-843C-4E05-9ACC-D6D57EAB63E2}" type="presOf" srcId="{33E84453-26EB-4EC9-B0BC-5F5CBC3CE5A7}" destId="{E04D5325-B6BD-4C9F-A397-5A3693A7F2B2}" srcOrd="0" destOrd="6" presId="urn:microsoft.com/office/officeart/2005/8/layout/hList1"/>
    <dgm:cxn modelId="{E2C3473F-767F-4DF4-8B66-B89202C2FF98}" type="presOf" srcId="{407BD9CB-78C1-43A1-8426-DA6692CBF188}" destId="{D6861B56-64D8-4CE5-B299-44EA7B8E49A7}" srcOrd="0" destOrd="0" presId="urn:microsoft.com/office/officeart/2005/8/layout/hList1"/>
    <dgm:cxn modelId="{8446225B-06F4-4A8F-BB0F-DC44F047C6EC}" srcId="{69FE878E-59EA-4D83-85E4-DAE860E748EE}" destId="{45E15AEB-2662-4DA4-82F2-05C39BAD24F0}" srcOrd="2" destOrd="0" parTransId="{639F1A43-C217-442E-BE5A-E0C3ED4635A3}" sibTransId="{40C7AEF2-86CF-4DD1-AB57-F7F9C34152D2}"/>
    <dgm:cxn modelId="{CB508E5B-6A2D-4105-BC67-B8ACC4383097}" type="presOf" srcId="{618DF756-C640-4212-A2DC-C3B021A238EB}" destId="{350A5C4B-F055-4348-9C3F-26EBC09884E2}" srcOrd="0" destOrd="0" presId="urn:microsoft.com/office/officeart/2005/8/layout/hList1"/>
    <dgm:cxn modelId="{E060095C-A64D-441E-8C14-052B2F7D27DD}" srcId="{7BAA205A-01BB-4B77-91BE-690A936F7C9A}" destId="{EBB09545-E57C-4D78-BC54-C65D0539CD07}" srcOrd="0" destOrd="0" parTransId="{EA9C83BC-DD18-4404-B6BC-85AD0159D2B5}" sibTransId="{433CCD1C-FC91-4DD7-BAF4-A8709984279F}"/>
    <dgm:cxn modelId="{DE5C6F63-FA3C-414B-95BF-9980BBCE9273}" srcId="{DBDD5EC2-C9BD-4D9C-836D-E0654D149137}" destId="{FAC289F4-0EE6-457A-AE85-F258802740B8}" srcOrd="0" destOrd="0" parTransId="{B8A7FE04-11E2-48CA-A620-CD5894F612CA}" sibTransId="{80476662-3BEB-4B83-B076-9C4C4E92FC8C}"/>
    <dgm:cxn modelId="{4B00E969-3636-4AEB-AA03-28501D717427}" type="presOf" srcId="{E6B3AE9F-FA36-49F3-AD83-31A69432CE8F}" destId="{D6861B56-64D8-4CE5-B299-44EA7B8E49A7}" srcOrd="0" destOrd="5" presId="urn:microsoft.com/office/officeart/2005/8/layout/hList1"/>
    <dgm:cxn modelId="{FE135F6D-D062-45CC-85FD-9630E1D19EB9}" srcId="{7D87E260-7521-49FF-811F-43C1782050B7}" destId="{F654DB63-48D5-4C42-B5DE-70394AE6700F}" srcOrd="3" destOrd="0" parTransId="{BE1D4358-AC68-4E28-AFA5-71019053B0E0}" sibTransId="{AFD1BBCB-8A8E-416B-B97B-F69FCB15B9F3}"/>
    <dgm:cxn modelId="{0D236C4D-F292-4CA4-89B6-16DF3C1936E2}" type="presOf" srcId="{A1A0B688-9BDB-42D4-9991-96F8812602F9}" destId="{E04D5325-B6BD-4C9F-A397-5A3693A7F2B2}" srcOrd="0" destOrd="3" presId="urn:microsoft.com/office/officeart/2005/8/layout/hList1"/>
    <dgm:cxn modelId="{FCFAED4E-F1D9-4803-AF63-C9531BE802C2}" type="presOf" srcId="{F30C6481-5975-4F7E-86BD-99F25A9B586C}" destId="{90621A90-B0BF-4DE3-829B-CA2087DF4CB6}" srcOrd="0" destOrd="4" presId="urn:microsoft.com/office/officeart/2005/8/layout/hList1"/>
    <dgm:cxn modelId="{0135F173-0906-48F3-8513-30FC9EE34358}" srcId="{618DF756-C640-4212-A2DC-C3B021A238EB}" destId="{DFDAA248-34B9-454D-A2EC-5CBB1DCDA1C1}" srcOrd="0" destOrd="0" parTransId="{ADEB7AA0-AE5B-4AC4-BF02-8A0677776D36}" sibTransId="{C1B3159C-CB81-4CE5-90CB-337841621525}"/>
    <dgm:cxn modelId="{5595B177-FA13-42D4-BB8A-34FE8042AAF3}" srcId="{45E15AEB-2662-4DA4-82F2-05C39BAD24F0}" destId="{045A80BE-44C6-476D-AD41-4A11452C0960}" srcOrd="2" destOrd="0" parTransId="{13007742-19DA-4254-A90F-F69A8A99D99D}" sibTransId="{3BEFBF89-4F3D-4BF9-8999-7AD48345B007}"/>
    <dgm:cxn modelId="{EB5BDB58-3548-4861-B12A-ECFF7523ADDF}" srcId="{7D87E260-7521-49FF-811F-43C1782050B7}" destId="{A1A0B688-9BDB-42D4-9991-96F8812602F9}" srcOrd="1" destOrd="0" parTransId="{732F3874-1098-4367-8E5B-F2E70D0415FE}" sibTransId="{F4655B76-4341-47D1-BFD2-80F66D681922}"/>
    <dgm:cxn modelId="{DC814079-64CE-49D8-BE5A-984031875616}" type="presOf" srcId="{69FE878E-59EA-4D83-85E4-DAE860E748EE}" destId="{137CB4C0-7C37-4C53-82A1-5AB888C551FB}" srcOrd="0" destOrd="0" presId="urn:microsoft.com/office/officeart/2005/8/layout/hList1"/>
    <dgm:cxn modelId="{465AD359-66A9-4B36-88EF-38806DE77684}" srcId="{FAC289F4-0EE6-457A-AE85-F258802740B8}" destId="{BA84DCDF-2120-4799-B8DC-05E57922F58E}" srcOrd="7" destOrd="0" parTransId="{2B6EEEE7-26C5-4057-8D63-B78DEC1E2296}" sibTransId="{41EEF772-B745-470D-8C7A-55AA948FE006}"/>
    <dgm:cxn modelId="{00CF857D-350E-4434-8A3B-5883707FEE7A}" srcId="{FAC289F4-0EE6-457A-AE85-F258802740B8}" destId="{D9822CCB-4661-4B08-8F79-9FCAF2A7D7D0}" srcOrd="2" destOrd="0" parTransId="{89CCCE85-8B52-4F99-911D-3472A8A95256}" sibTransId="{CB226B9E-1CD5-4285-8047-B8BD0ACC5B74}"/>
    <dgm:cxn modelId="{7FCC3F7F-DB46-47CF-BD9B-31DD0E3A3B57}" srcId="{45E15AEB-2662-4DA4-82F2-05C39BAD24F0}" destId="{DE52F6C3-4C9A-456B-B54C-8079760E0A65}" srcOrd="0" destOrd="0" parTransId="{B2358C53-3B2A-4641-9ED2-0BB9ED06B188}" sibTransId="{AD31F576-9C72-453F-A951-42535AC7F002}"/>
    <dgm:cxn modelId="{C0B3B780-1FE1-435D-A112-BBA331BA0152}" type="presOf" srcId="{62966219-6B0F-4F47-B5C1-5807023BEA07}" destId="{D6861B56-64D8-4CE5-B299-44EA7B8E49A7}" srcOrd="0" destOrd="3" presId="urn:microsoft.com/office/officeart/2005/8/layout/hList1"/>
    <dgm:cxn modelId="{4E622685-9AC5-4CFD-8B9E-321D07AF6130}" type="presOf" srcId="{AAA0C223-D636-4423-A49C-6C618940E799}" destId="{E04D5325-B6BD-4C9F-A397-5A3693A7F2B2}" srcOrd="0" destOrd="4" presId="urn:microsoft.com/office/officeart/2005/8/layout/hList1"/>
    <dgm:cxn modelId="{31DE7B8C-CF34-4CD0-81BE-A5190ECF8AB5}" type="presOf" srcId="{BA84DCDF-2120-4799-B8DC-05E57922F58E}" destId="{D6861B56-64D8-4CE5-B299-44EA7B8E49A7}" srcOrd="0" destOrd="7" presId="urn:microsoft.com/office/officeart/2005/8/layout/hList1"/>
    <dgm:cxn modelId="{EC9E948D-5842-4DF3-B040-03AA4E84231D}" srcId="{FAC289F4-0EE6-457A-AE85-F258802740B8}" destId="{347E7E70-B246-45AA-9055-EDE0911EDE70}" srcOrd="1" destOrd="0" parTransId="{09CF7D1D-4F3A-43D2-91A5-AAB77D93C01C}" sibTransId="{F5446FA7-2F7B-43DA-B9AB-AA8892E882A9}"/>
    <dgm:cxn modelId="{C46D7C8E-ABC9-452C-9A9F-F1539B766FF6}" srcId="{FAC289F4-0EE6-457A-AE85-F258802740B8}" destId="{407BD9CB-78C1-43A1-8426-DA6692CBF188}" srcOrd="0" destOrd="0" parTransId="{3ADF1D84-B97F-464F-A95B-A7CBF83D9373}" sibTransId="{A6B716BC-1562-4A6D-9DDE-8B9E27B961CE}"/>
    <dgm:cxn modelId="{E1662193-59CD-426A-9E6D-A85FC857BFC2}" srcId="{DBDD5EC2-C9BD-4D9C-836D-E0654D149137}" destId="{618DF756-C640-4212-A2DC-C3B021A238EB}" srcOrd="2" destOrd="0" parTransId="{7951B2A6-9E54-4E8D-8DAB-530DC3A90B47}" sibTransId="{13119ACB-E223-4EB2-AB98-123CB0DB085D}"/>
    <dgm:cxn modelId="{153E8497-D38A-4061-A8E4-E0C7A1C96CD4}" srcId="{45E15AEB-2662-4DA4-82F2-05C39BAD24F0}" destId="{9E77BE3E-1F09-4037-9AD0-2D4596E6A2B2}" srcOrd="3" destOrd="0" parTransId="{7FE79FFF-ADFE-4049-9D24-2809710347DF}" sibTransId="{3F5C7421-37DB-4F9F-8C7C-CB4F333B613B}"/>
    <dgm:cxn modelId="{A7BEC797-2327-4596-82BC-3B1EF5001050}" type="presOf" srcId="{F654DB63-48D5-4C42-B5DE-70394AE6700F}" destId="{E04D5325-B6BD-4C9F-A397-5A3693A7F2B2}" srcOrd="0" destOrd="5" presId="urn:microsoft.com/office/officeart/2005/8/layout/hList1"/>
    <dgm:cxn modelId="{CA39889E-33D5-47CA-94B8-5CFF40E5A6E0}" type="presOf" srcId="{DFDAA248-34B9-454D-A2EC-5CBB1DCDA1C1}" destId="{E04D5325-B6BD-4C9F-A397-5A3693A7F2B2}" srcOrd="0" destOrd="0" presId="urn:microsoft.com/office/officeart/2005/8/layout/hList1"/>
    <dgm:cxn modelId="{10E0B5A0-29E8-4400-9A79-FCFD1890F068}" type="presOf" srcId="{69A629D0-42B3-49D9-B040-3D5622588434}" destId="{90621A90-B0BF-4DE3-829B-CA2087DF4CB6}" srcOrd="0" destOrd="3" presId="urn:microsoft.com/office/officeart/2005/8/layout/hList1"/>
    <dgm:cxn modelId="{15D379AD-91A6-443C-A5D3-B3845E5CA664}" type="presOf" srcId="{E01AE804-BF4B-4DF6-A602-0A5BAB6904F6}" destId="{E04D5325-B6BD-4C9F-A397-5A3693A7F2B2}" srcOrd="0" destOrd="2" presId="urn:microsoft.com/office/officeart/2005/8/layout/hList1"/>
    <dgm:cxn modelId="{2260FAAD-77E3-46FD-9749-FC03FF3F53B1}" type="presOf" srcId="{D97E84E4-83B2-4F0C-88F2-086CABA5E7C6}" destId="{90621A90-B0BF-4DE3-829B-CA2087DF4CB6}" srcOrd="0" destOrd="5" presId="urn:microsoft.com/office/officeart/2005/8/layout/hList1"/>
    <dgm:cxn modelId="{67518CB0-5574-4294-9003-1C16FF56282B}" srcId="{7BAA205A-01BB-4B77-91BE-690A936F7C9A}" destId="{F30C6481-5975-4F7E-86BD-99F25A9B586C}" srcOrd="2" destOrd="0" parTransId="{37F96D0B-10D9-4D8D-AC06-DF12B7D6C54B}" sibTransId="{2867C780-0B1E-4735-990A-8410BD63D053}"/>
    <dgm:cxn modelId="{F98497B4-F707-45EC-8489-B7FC582206BB}" type="presOf" srcId="{EBB09545-E57C-4D78-BC54-C65D0539CD07}" destId="{90621A90-B0BF-4DE3-829B-CA2087DF4CB6}" srcOrd="0" destOrd="2" presId="urn:microsoft.com/office/officeart/2005/8/layout/hList1"/>
    <dgm:cxn modelId="{AF5F09B6-16CF-4A22-8DE6-D815C934ACE7}" type="presOf" srcId="{97101650-25F8-4D0E-83BC-AA0097CEFD5B}" destId="{90621A90-B0BF-4DE3-829B-CA2087DF4CB6}" srcOrd="0" destOrd="8" presId="urn:microsoft.com/office/officeart/2005/8/layout/hList1"/>
    <dgm:cxn modelId="{4AB734BA-2357-486E-AC98-31820888D666}" srcId="{FAC289F4-0EE6-457A-AE85-F258802740B8}" destId="{62966219-6B0F-4F47-B5C1-5807023BEA07}" srcOrd="3" destOrd="0" parTransId="{E9E79F27-E14D-49FA-B8AB-25034D46C890}" sibTransId="{1668C2D9-2E85-4336-BA39-0CFB61F371CD}"/>
    <dgm:cxn modelId="{D5D14CBD-EF08-49C2-8DC0-E9BA5E3EDA18}" srcId="{FAC289F4-0EE6-457A-AE85-F258802740B8}" destId="{0654EFCF-37C7-461E-809D-5B6D748E3CFC}" srcOrd="6" destOrd="0" parTransId="{7992E605-F2BF-4702-8EC7-B97183DCBA2E}" sibTransId="{571C979C-5FE2-435C-80C3-4F4C89BBDE1D}"/>
    <dgm:cxn modelId="{95D389BD-C43D-4435-8A78-F2AF6616D9C7}" type="presOf" srcId="{045A80BE-44C6-476D-AD41-4A11452C0960}" destId="{90621A90-B0BF-4DE3-829B-CA2087DF4CB6}" srcOrd="0" destOrd="9" presId="urn:microsoft.com/office/officeart/2005/8/layout/hList1"/>
    <dgm:cxn modelId="{BD7E8FBE-FF38-46B4-9DAB-3A1472C65AF5}" type="presOf" srcId="{A68ABA1A-D18E-411E-8F89-B9720D7BF970}" destId="{D6861B56-64D8-4CE5-B299-44EA7B8E49A7}" srcOrd="0" destOrd="4" presId="urn:microsoft.com/office/officeart/2005/8/layout/hList1"/>
    <dgm:cxn modelId="{704ED6C0-7A29-4BD5-82BD-FA3E9A03FD57}" srcId="{618DF756-C640-4212-A2DC-C3B021A238EB}" destId="{781E115E-7DE9-4DA9-8EC1-0A7616AD7401}" srcOrd="3" destOrd="0" parTransId="{F536F688-B7B0-4C7A-B927-0E82C48F740F}" sibTransId="{7A1B4AAD-35BF-4B04-B21A-BECF097C5757}"/>
    <dgm:cxn modelId="{CC77F9C4-7E25-4930-BFB0-5DF2761405D1}" type="presOf" srcId="{0654EFCF-37C7-461E-809D-5B6D748E3CFC}" destId="{D6861B56-64D8-4CE5-B299-44EA7B8E49A7}" srcOrd="0" destOrd="6" presId="urn:microsoft.com/office/officeart/2005/8/layout/hList1"/>
    <dgm:cxn modelId="{681E12CB-5629-48A2-89A8-C4B44512A8F5}" type="presOf" srcId="{347E7E70-B246-45AA-9055-EDE0911EDE70}" destId="{D6861B56-64D8-4CE5-B299-44EA7B8E49A7}" srcOrd="0" destOrd="1" presId="urn:microsoft.com/office/officeart/2005/8/layout/hList1"/>
    <dgm:cxn modelId="{1175EBCC-EF71-47C7-AA76-5053FBBD3F05}" srcId="{7BAA205A-01BB-4B77-91BE-690A936F7C9A}" destId="{D97E84E4-83B2-4F0C-88F2-086CABA5E7C6}" srcOrd="3" destOrd="0" parTransId="{36888C82-8866-43C0-9EE3-313195E9A717}" sibTransId="{65DDE574-3559-42C2-9C35-EB0016999BC9}"/>
    <dgm:cxn modelId="{A613D3DB-6744-4CF2-A82F-FB06B72BAE5F}" srcId="{618DF756-C640-4212-A2DC-C3B021A238EB}" destId="{33E84453-26EB-4EC9-B0BC-5F5CBC3CE5A7}" srcOrd="2" destOrd="0" parTransId="{7B351169-B7BE-417E-99CB-332CC9E67CD5}" sibTransId="{4053EAF7-0BE8-48EC-AD9C-709012CB518F}"/>
    <dgm:cxn modelId="{A77FA6E5-090A-4871-85A0-D8247B49BE5F}" type="presOf" srcId="{7BAA205A-01BB-4B77-91BE-690A936F7C9A}" destId="{90621A90-B0BF-4DE3-829B-CA2087DF4CB6}" srcOrd="0" destOrd="1" presId="urn:microsoft.com/office/officeart/2005/8/layout/hList1"/>
    <dgm:cxn modelId="{A0E1F2EA-16F5-40DB-9B3F-AF205EB73334}" type="presOf" srcId="{45E15AEB-2662-4DA4-82F2-05C39BAD24F0}" destId="{90621A90-B0BF-4DE3-829B-CA2087DF4CB6}" srcOrd="0" destOrd="6" presId="urn:microsoft.com/office/officeart/2005/8/layout/hList1"/>
    <dgm:cxn modelId="{8E615CEC-7CEC-471F-8E9A-6E40ADACC20F}" srcId="{DBDD5EC2-C9BD-4D9C-836D-E0654D149137}" destId="{69FE878E-59EA-4D83-85E4-DAE860E748EE}" srcOrd="1" destOrd="0" parTransId="{B0B8A491-3E88-439D-A184-7F6ECF42E7BE}" sibTransId="{1F31F499-8A09-4C0E-A6D1-C38763A77452}"/>
    <dgm:cxn modelId="{BDAA9BEC-3802-4FF5-8EAE-DA40E1620657}" srcId="{7BAA205A-01BB-4B77-91BE-690A936F7C9A}" destId="{69A629D0-42B3-49D9-B040-3D5622588434}" srcOrd="1" destOrd="0" parTransId="{053A8C55-2747-42AC-AA46-74B4D0AA2063}" sibTransId="{FE10D463-20B8-40AF-BD93-EC0DB706130E}"/>
    <dgm:cxn modelId="{D7A8CFEF-4711-4A33-B50A-AF1658A07414}" srcId="{7D87E260-7521-49FF-811F-43C1782050B7}" destId="{E01AE804-BF4B-4DF6-A602-0A5BAB6904F6}" srcOrd="0" destOrd="0" parTransId="{15471DFB-35F8-4574-B606-ABD026DC0421}" sibTransId="{AE938A57-43FD-4A0C-B35B-07467B99CD8A}"/>
    <dgm:cxn modelId="{D32015F2-F3DE-446F-972E-57447BB66579}" srcId="{618DF756-C640-4212-A2DC-C3B021A238EB}" destId="{7D87E260-7521-49FF-811F-43C1782050B7}" srcOrd="1" destOrd="0" parTransId="{F60BA800-3EA1-4B9B-9080-C8E1FFE59A91}" sibTransId="{5C4F8CC6-A104-4A13-8ACD-C88A856ED9A6}"/>
    <dgm:cxn modelId="{329CFEF4-7F33-4AEA-B3D5-201E82BE80D1}" srcId="{FAC289F4-0EE6-457A-AE85-F258802740B8}" destId="{A68ABA1A-D18E-411E-8F89-B9720D7BF970}" srcOrd="4" destOrd="0" parTransId="{C210E528-F9A7-433C-8CEE-A4812BA41BF0}" sibTransId="{1E22EC03-CE57-4868-87A6-18552E03671A}"/>
    <dgm:cxn modelId="{C16758FD-0D7A-47B7-8ECF-F69ACCAB777F}" srcId="{69FE878E-59EA-4D83-85E4-DAE860E748EE}" destId="{3F9197E4-05C2-4600-87B2-3043482ED514}" srcOrd="0" destOrd="0" parTransId="{13145135-09C9-4919-AC4C-A33A6BC38021}" sibTransId="{27D44D55-9A91-43D6-B76B-26B45125A5F8}"/>
    <dgm:cxn modelId="{5EE69D6F-B649-4FB9-ABB7-B23B8DE9DCCC}" type="presParOf" srcId="{4AE8B307-8D0C-4910-BE34-30975BED430F}" destId="{662D885A-C9B2-447B-96E9-0C1884FD9169}" srcOrd="0" destOrd="0" presId="urn:microsoft.com/office/officeart/2005/8/layout/hList1"/>
    <dgm:cxn modelId="{CD9E26A2-CEA0-47B2-A2F3-BD6D49702014}" type="presParOf" srcId="{662D885A-C9B2-447B-96E9-0C1884FD9169}" destId="{0305312E-7985-401E-B722-5DD85938E929}" srcOrd="0" destOrd="0" presId="urn:microsoft.com/office/officeart/2005/8/layout/hList1"/>
    <dgm:cxn modelId="{F204355C-8298-4EE9-B747-93A2EBCF07BE}" type="presParOf" srcId="{662D885A-C9B2-447B-96E9-0C1884FD9169}" destId="{D6861B56-64D8-4CE5-B299-44EA7B8E49A7}" srcOrd="1" destOrd="0" presId="urn:microsoft.com/office/officeart/2005/8/layout/hList1"/>
    <dgm:cxn modelId="{B74CD746-0E0B-448D-9710-3A6C1D91B5EE}" type="presParOf" srcId="{4AE8B307-8D0C-4910-BE34-30975BED430F}" destId="{321CB60D-51BB-40D4-8E8B-105D8E94B325}" srcOrd="1" destOrd="0" presId="urn:microsoft.com/office/officeart/2005/8/layout/hList1"/>
    <dgm:cxn modelId="{00819FAC-DF74-4813-A848-987ECE6CD32E}" type="presParOf" srcId="{4AE8B307-8D0C-4910-BE34-30975BED430F}" destId="{918CE59D-8EBC-4575-9A11-D56D1FB86D00}" srcOrd="2" destOrd="0" presId="urn:microsoft.com/office/officeart/2005/8/layout/hList1"/>
    <dgm:cxn modelId="{015076A0-DA7B-48CA-A80F-EE396954C2C1}" type="presParOf" srcId="{918CE59D-8EBC-4575-9A11-D56D1FB86D00}" destId="{137CB4C0-7C37-4C53-82A1-5AB888C551FB}" srcOrd="0" destOrd="0" presId="urn:microsoft.com/office/officeart/2005/8/layout/hList1"/>
    <dgm:cxn modelId="{80EE1EE1-E6BC-4232-9D2C-B6E26A006EFE}" type="presParOf" srcId="{918CE59D-8EBC-4575-9A11-D56D1FB86D00}" destId="{90621A90-B0BF-4DE3-829B-CA2087DF4CB6}" srcOrd="1" destOrd="0" presId="urn:microsoft.com/office/officeart/2005/8/layout/hList1"/>
    <dgm:cxn modelId="{8A487999-78EE-40CA-A523-1E0CA4A4519D}" type="presParOf" srcId="{4AE8B307-8D0C-4910-BE34-30975BED430F}" destId="{96D89AEE-23A6-4EAF-8DCE-E8CC2F1EFDA3}" srcOrd="3" destOrd="0" presId="urn:microsoft.com/office/officeart/2005/8/layout/hList1"/>
    <dgm:cxn modelId="{D2A7BB8C-3420-47FD-9F4F-7B5B94F58270}" type="presParOf" srcId="{4AE8B307-8D0C-4910-BE34-30975BED430F}" destId="{DD035270-90CE-4D66-8106-CCE4454AFDC7}" srcOrd="4" destOrd="0" presId="urn:microsoft.com/office/officeart/2005/8/layout/hList1"/>
    <dgm:cxn modelId="{8A1AB7B9-7333-47F3-AA51-B7E6C862B88D}" type="presParOf" srcId="{DD035270-90CE-4D66-8106-CCE4454AFDC7}" destId="{350A5C4B-F055-4348-9C3F-26EBC09884E2}" srcOrd="0" destOrd="0" presId="urn:microsoft.com/office/officeart/2005/8/layout/hList1"/>
    <dgm:cxn modelId="{6C85253F-A8F0-40F1-984C-B5D8CB2814DC}" type="presParOf" srcId="{DD035270-90CE-4D66-8106-CCE4454AFDC7}" destId="{E04D5325-B6BD-4C9F-A397-5A3693A7F2B2}" srcOrd="1" destOrd="0" presId="urn:microsoft.com/office/officeart/2005/8/layout/hList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05312E-7985-401E-B722-5DD85938E929}">
      <dsp:nvSpPr>
        <dsp:cNvPr id="0" name=""/>
        <dsp:cNvSpPr/>
      </dsp:nvSpPr>
      <dsp:spPr>
        <a:xfrm>
          <a:off x="0" y="15020"/>
          <a:ext cx="3368395" cy="4896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2060"/>
              </a:solidFill>
              <a:latin typeface="Arial" panose="020B0604020202020204" pitchFamily="34" charset="0"/>
              <a:cs typeface="Arial" panose="020B0604020202020204" pitchFamily="34" charset="0"/>
            </a:rPr>
            <a:t>Parents</a:t>
          </a:r>
          <a:endParaRPr lang="en-US" sz="2000" kern="1200" dirty="0">
            <a:solidFill>
              <a:srgbClr val="002060"/>
            </a:solidFill>
            <a:latin typeface="Arial" panose="020B0604020202020204" pitchFamily="34" charset="0"/>
            <a:cs typeface="Arial" panose="020B0604020202020204" pitchFamily="34" charset="0"/>
          </a:endParaRPr>
        </a:p>
      </dsp:txBody>
      <dsp:txXfrm>
        <a:off x="0" y="15020"/>
        <a:ext cx="3368395" cy="489600"/>
      </dsp:txXfrm>
    </dsp:sp>
    <dsp:sp modelId="{D6861B56-64D8-4CE5-B299-44EA7B8E49A7}">
      <dsp:nvSpPr>
        <dsp:cNvPr id="0" name=""/>
        <dsp:cNvSpPr/>
      </dsp:nvSpPr>
      <dsp:spPr>
        <a:xfrm>
          <a:off x="0" y="425077"/>
          <a:ext cx="3368395" cy="5293908"/>
        </a:xfrm>
        <a:prstGeom prst="rect">
          <a:avLst/>
        </a:prstGeom>
        <a:solidFill>
          <a:schemeClr val="accent1">
            <a:lumMod val="20000"/>
            <a:lumOff val="80000"/>
          </a:schemeClr>
        </a:solidFill>
        <a:ln w="127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ctr"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Be tobacco free:  it’s never too late to quit.</a:t>
          </a:r>
        </a:p>
        <a:p>
          <a:pPr marL="228600" lvl="1" indent="-228600" algn="l"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Talk to your kids about why ENDS are unsafe</a:t>
          </a:r>
        </a:p>
        <a:p>
          <a:pPr marL="228600" lvl="1" indent="-228600" algn="l"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Tell them you do not want them to use ENDS</a:t>
          </a:r>
        </a:p>
        <a:p>
          <a:pPr marL="228600" lvl="1" indent="-228600" algn="l" defTabSz="889000" rtl="0">
            <a:lnSpc>
              <a:spcPct val="90000"/>
            </a:lnSpc>
            <a:spcBef>
              <a:spcPct val="0"/>
            </a:spcBef>
            <a:spcAft>
              <a:spcPct val="15000"/>
            </a:spcAft>
            <a:buChar char="•"/>
          </a:pPr>
          <a:endParaRPr lang="en-US" sz="2000" b="1" kern="1200" dirty="0">
            <a:solidFill>
              <a:srgbClr val="002060"/>
            </a:solidFill>
            <a:latin typeface="Arial" panose="020B06040202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b="1" kern="1200" dirty="0">
              <a:solidFill>
                <a:srgbClr val="002060"/>
              </a:solidFill>
              <a:latin typeface="Arial" panose="020B0604020202020204" pitchFamily="34" charset="0"/>
              <a:cs typeface="Arial" panose="020B0604020202020204" pitchFamily="34" charset="0"/>
            </a:rPr>
            <a:t>Set clear rules that discourage ENDS use</a:t>
          </a:r>
        </a:p>
      </dsp:txBody>
      <dsp:txXfrm>
        <a:off x="0" y="425077"/>
        <a:ext cx="3368395" cy="5293908"/>
      </dsp:txXfrm>
    </dsp:sp>
    <dsp:sp modelId="{137CB4C0-7C37-4C53-82A1-5AB888C551FB}">
      <dsp:nvSpPr>
        <dsp:cNvPr id="0" name=""/>
        <dsp:cNvSpPr/>
      </dsp:nvSpPr>
      <dsp:spPr>
        <a:xfrm>
          <a:off x="3843425" y="22668"/>
          <a:ext cx="3368395" cy="4896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2060"/>
              </a:solidFill>
              <a:latin typeface="Arial" panose="020B0604020202020204" pitchFamily="34" charset="0"/>
              <a:cs typeface="Arial" panose="020B0604020202020204" pitchFamily="34" charset="0"/>
            </a:rPr>
            <a:t>Schools</a:t>
          </a:r>
          <a:endParaRPr lang="en-US" sz="2000" kern="1200" dirty="0">
            <a:solidFill>
              <a:srgbClr val="002060"/>
            </a:solidFill>
            <a:latin typeface="Arial" panose="020B0604020202020204" pitchFamily="34" charset="0"/>
            <a:cs typeface="Arial" panose="020B0604020202020204" pitchFamily="34" charset="0"/>
          </a:endParaRPr>
        </a:p>
      </dsp:txBody>
      <dsp:txXfrm>
        <a:off x="3843425" y="22668"/>
        <a:ext cx="3368395" cy="489600"/>
      </dsp:txXfrm>
    </dsp:sp>
    <dsp:sp modelId="{90621A90-B0BF-4DE3-829B-CA2087DF4CB6}">
      <dsp:nvSpPr>
        <dsp:cNvPr id="0" name=""/>
        <dsp:cNvSpPr/>
      </dsp:nvSpPr>
      <dsp:spPr>
        <a:xfrm>
          <a:off x="3843425" y="421583"/>
          <a:ext cx="3368395" cy="5298566"/>
        </a:xfrm>
        <a:prstGeom prst="rect">
          <a:avLst/>
        </a:prstGeom>
        <a:solidFill>
          <a:srgbClr val="00589A"/>
        </a:solidFill>
        <a:ln w="127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endParaRPr lang="en-US" sz="1700" kern="1200" dirty="0">
            <a:solidFill>
              <a:schemeClr val="bg1"/>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chemeClr val="bg1"/>
              </a:solidFill>
              <a:latin typeface="Arial" panose="020B0604020202020204" pitchFamily="34" charset="0"/>
              <a:cs typeface="Arial" panose="020B0604020202020204" pitchFamily="34" charset="0"/>
            </a:rPr>
            <a:t>Administrators:</a:t>
          </a:r>
          <a:endParaRPr lang="en-US" sz="1700" kern="1200" dirty="0">
            <a:solidFill>
              <a:schemeClr val="bg1"/>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b="1" i="1" kern="1200" dirty="0">
              <a:solidFill>
                <a:schemeClr val="bg2">
                  <a:lumMod val="90000"/>
                </a:schemeClr>
              </a:solidFill>
              <a:latin typeface="Arial" panose="020B0604020202020204" pitchFamily="34" charset="0"/>
              <a:cs typeface="Arial" panose="020B0604020202020204" pitchFamily="34" charset="0"/>
            </a:rPr>
            <a:t>POLICIES.</a:t>
          </a:r>
          <a:endParaRPr lang="en-US" sz="1700" kern="1200" dirty="0">
            <a:solidFill>
              <a:schemeClr val="bg2">
                <a:lumMod val="90000"/>
              </a:schemeClr>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b="0" kern="1200" dirty="0">
              <a:solidFill>
                <a:schemeClr val="bg1"/>
              </a:solidFill>
              <a:latin typeface="Arial" panose="020B0604020202020204" pitchFamily="34" charset="0"/>
              <a:cs typeface="Arial" panose="020B0604020202020204" pitchFamily="34" charset="0"/>
            </a:rPr>
            <a:t>It is illegal to sell tobacco or vapor products to anyone under 21.</a:t>
          </a:r>
          <a:endParaRPr lang="en-US" sz="1700" b="0" i="0" kern="1200" dirty="0">
            <a:solidFill>
              <a:schemeClr val="bg1"/>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i="0" kern="1200" dirty="0">
              <a:solidFill>
                <a:schemeClr val="bg1"/>
              </a:solidFill>
              <a:latin typeface="Arial" panose="020B0604020202020204" pitchFamily="34" charset="0"/>
              <a:cs typeface="Arial" panose="020B0604020202020204" pitchFamily="34" charset="0"/>
            </a:rPr>
            <a:t>100% Tobacco (not smoke) free school and grounds policies:  24/7/365.</a:t>
          </a:r>
        </a:p>
        <a:p>
          <a:pPr marL="342900" lvl="2" indent="-171450" algn="l" defTabSz="755650" rtl="0">
            <a:lnSpc>
              <a:spcPct val="90000"/>
            </a:lnSpc>
            <a:spcBef>
              <a:spcPct val="0"/>
            </a:spcBef>
            <a:spcAft>
              <a:spcPct val="15000"/>
            </a:spcAft>
            <a:buChar char="•"/>
          </a:pPr>
          <a:endParaRPr lang="en-US" sz="1700" i="0" kern="1200" dirty="0">
            <a:solidFill>
              <a:schemeClr val="bg1"/>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chemeClr val="bg1"/>
              </a:solidFill>
              <a:latin typeface="Arial" panose="020B0604020202020204" pitchFamily="34" charset="0"/>
              <a:cs typeface="Arial" panose="020B0604020202020204" pitchFamily="34" charset="0"/>
            </a:rPr>
            <a:t>Teachers:</a:t>
          </a:r>
          <a:endParaRPr lang="en-US" sz="1700" i="0" kern="1200" dirty="0">
            <a:solidFill>
              <a:schemeClr val="bg1"/>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kern="1200" dirty="0">
              <a:solidFill>
                <a:schemeClr val="bg1"/>
              </a:solidFill>
              <a:latin typeface="Arial" panose="020B0604020202020204" pitchFamily="34" charset="0"/>
              <a:cs typeface="Arial" panose="020B0604020202020204" pitchFamily="34" charset="0"/>
            </a:rPr>
            <a:t>Watch for ENDs use and enforce school policies. </a:t>
          </a:r>
        </a:p>
        <a:p>
          <a:pPr marL="342900" lvl="2" indent="-171450" algn="l" defTabSz="755650" rtl="0">
            <a:lnSpc>
              <a:spcPct val="90000"/>
            </a:lnSpc>
            <a:spcBef>
              <a:spcPct val="0"/>
            </a:spcBef>
            <a:spcAft>
              <a:spcPct val="15000"/>
            </a:spcAft>
            <a:buChar char="•"/>
          </a:pPr>
          <a:r>
            <a:rPr lang="en-US" sz="1700" kern="1200" dirty="0">
              <a:solidFill>
                <a:schemeClr val="bg1"/>
              </a:solidFill>
              <a:latin typeface="Arial" panose="020B0604020202020204" pitchFamily="34" charset="0"/>
              <a:cs typeface="Arial" panose="020B0604020202020204" pitchFamily="34" charset="0"/>
            </a:rPr>
            <a:t>Help students to understand the hazards of ENDS use.</a:t>
          </a:r>
        </a:p>
        <a:p>
          <a:pPr marL="342900" lvl="2" indent="-171450" algn="l" defTabSz="755650" rtl="0">
            <a:lnSpc>
              <a:spcPct val="90000"/>
            </a:lnSpc>
            <a:spcBef>
              <a:spcPct val="0"/>
            </a:spcBef>
            <a:spcAft>
              <a:spcPct val="15000"/>
            </a:spcAft>
            <a:buChar char="•"/>
          </a:pPr>
          <a:r>
            <a:rPr lang="en-US" sz="1700" i="0" kern="1200" dirty="0">
              <a:solidFill>
                <a:schemeClr val="bg1"/>
              </a:solidFill>
              <a:latin typeface="Arial" panose="020B0604020202020204" pitchFamily="34" charset="0"/>
              <a:cs typeface="Arial" panose="020B0604020202020204" pitchFamily="34" charset="0"/>
            </a:rPr>
            <a:t>Youth prevention education in schools should follow best practice recommendations</a:t>
          </a:r>
          <a:endParaRPr lang="en-US" sz="1700" kern="1200" dirty="0">
            <a:solidFill>
              <a:schemeClr val="bg1"/>
            </a:solidFill>
            <a:latin typeface="Arial" panose="020B0604020202020204" pitchFamily="34" charset="0"/>
            <a:cs typeface="Arial" panose="020B0604020202020204" pitchFamily="34" charset="0"/>
          </a:endParaRPr>
        </a:p>
        <a:p>
          <a:pPr marL="342900" lvl="2" indent="-171450" algn="ctr" defTabSz="755650" rtl="0">
            <a:lnSpc>
              <a:spcPct val="90000"/>
            </a:lnSpc>
            <a:spcBef>
              <a:spcPct val="0"/>
            </a:spcBef>
            <a:spcAft>
              <a:spcPct val="15000"/>
            </a:spcAft>
            <a:buChar char="•"/>
          </a:pPr>
          <a:endParaRPr lang="en-US" sz="1700" kern="1200" dirty="0">
            <a:solidFill>
              <a:schemeClr val="bg1"/>
            </a:solidFill>
            <a:latin typeface="Arial" panose="020B0604020202020204" pitchFamily="34" charset="0"/>
            <a:cs typeface="Arial" panose="020B0604020202020204" pitchFamily="34" charset="0"/>
          </a:endParaRPr>
        </a:p>
      </dsp:txBody>
      <dsp:txXfrm>
        <a:off x="3843425" y="421583"/>
        <a:ext cx="3368395" cy="5298566"/>
      </dsp:txXfrm>
    </dsp:sp>
    <dsp:sp modelId="{350A5C4B-F055-4348-9C3F-26EBC09884E2}">
      <dsp:nvSpPr>
        <dsp:cNvPr id="0" name=""/>
        <dsp:cNvSpPr/>
      </dsp:nvSpPr>
      <dsp:spPr>
        <a:xfrm>
          <a:off x="7683395" y="23832"/>
          <a:ext cx="3368395" cy="489600"/>
        </a:xfrm>
        <a:prstGeom prst="rect">
          <a:avLst/>
        </a:prstGeom>
        <a:no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solidFill>
                <a:srgbClr val="002060"/>
              </a:solidFill>
              <a:latin typeface="Arial" panose="020B0604020202020204" pitchFamily="34" charset="0"/>
              <a:cs typeface="Arial" panose="020B0604020202020204" pitchFamily="34" charset="0"/>
            </a:rPr>
            <a:t>Communities</a:t>
          </a:r>
          <a:endParaRPr lang="en-US" sz="2000" kern="1200" dirty="0">
            <a:solidFill>
              <a:srgbClr val="002060"/>
            </a:solidFill>
            <a:latin typeface="Arial" panose="020B0604020202020204" pitchFamily="34" charset="0"/>
            <a:cs typeface="Arial" panose="020B0604020202020204" pitchFamily="34" charset="0"/>
          </a:endParaRPr>
        </a:p>
      </dsp:txBody>
      <dsp:txXfrm>
        <a:off x="7683395" y="23832"/>
        <a:ext cx="3368395" cy="489600"/>
      </dsp:txXfrm>
    </dsp:sp>
    <dsp:sp modelId="{E04D5325-B6BD-4C9F-A397-5A3693A7F2B2}">
      <dsp:nvSpPr>
        <dsp:cNvPr id="0" name=""/>
        <dsp:cNvSpPr/>
      </dsp:nvSpPr>
      <dsp:spPr>
        <a:xfrm>
          <a:off x="7686850" y="437888"/>
          <a:ext cx="3368395" cy="5293908"/>
        </a:xfrm>
        <a:prstGeom prst="rect">
          <a:avLst/>
        </a:prstGeom>
        <a:solidFill>
          <a:schemeClr val="bg2">
            <a:lumMod val="75000"/>
            <a:alpha val="90000"/>
          </a:schemeClr>
        </a:solidFill>
        <a:ln w="12700" cap="flat" cmpd="sng" algn="ctr">
          <a:solidFill>
            <a:srgbClr val="00206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ctr" defTabSz="755650" rtl="0">
            <a:lnSpc>
              <a:spcPct val="90000"/>
            </a:lnSpc>
            <a:spcBef>
              <a:spcPct val="0"/>
            </a:spcBef>
            <a:spcAft>
              <a:spcPct val="15000"/>
            </a:spcAft>
            <a:buChar char="•"/>
          </a:pPr>
          <a:endParaRPr lang="en-US" sz="1700" kern="1200" dirty="0">
            <a:solidFill>
              <a:srgbClr val="002060"/>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rgbClr val="002060"/>
              </a:solidFill>
              <a:latin typeface="Arial" panose="020B0604020202020204" pitchFamily="34" charset="0"/>
              <a:cs typeface="Arial" panose="020B0604020202020204" pitchFamily="34" charset="0"/>
            </a:rPr>
            <a:t>Implement</a:t>
          </a:r>
          <a:r>
            <a:rPr lang="en-US" sz="1700" kern="1200" dirty="0">
              <a:solidFill>
                <a:srgbClr val="002060"/>
              </a:solidFill>
              <a:latin typeface="Arial" panose="020B0604020202020204" pitchFamily="34" charset="0"/>
              <a:cs typeface="Arial" panose="020B0604020202020204" pitchFamily="34" charset="0"/>
            </a:rPr>
            <a:t> evidence-based prevention strategies that are known to reduce tobacco use, including:</a:t>
          </a:r>
        </a:p>
        <a:p>
          <a:pPr marL="342900" lvl="2" indent="-171450" algn="l" defTabSz="755650" rtl="0">
            <a:lnSpc>
              <a:spcPct val="90000"/>
            </a:lnSpc>
            <a:spcBef>
              <a:spcPct val="0"/>
            </a:spcBef>
            <a:spcAft>
              <a:spcPct val="15000"/>
            </a:spcAft>
            <a:buChar char="•"/>
          </a:pPr>
          <a:r>
            <a:rPr lang="en-US" sz="1700" b="1" i="0" kern="1200" dirty="0">
              <a:solidFill>
                <a:srgbClr val="002060"/>
              </a:solidFill>
              <a:latin typeface="Arial" panose="020B0604020202020204" pitchFamily="34" charset="0"/>
              <a:cs typeface="Arial" panose="020B0604020202020204" pitchFamily="34" charset="0"/>
            </a:rPr>
            <a:t>pricing</a:t>
          </a:r>
          <a:endParaRPr lang="en-US" sz="1700" b="1" i="1" kern="1200" dirty="0">
            <a:solidFill>
              <a:srgbClr val="002060"/>
            </a:solidFill>
            <a:latin typeface="Arial" panose="020B0604020202020204" pitchFamily="34" charset="0"/>
            <a:cs typeface="Arial" panose="020B0604020202020204" pitchFamily="34" charset="0"/>
          </a:endParaRPr>
        </a:p>
        <a:p>
          <a:pPr marL="342900" lvl="2" indent="-171450" algn="l" defTabSz="755650" rtl="0">
            <a:lnSpc>
              <a:spcPct val="90000"/>
            </a:lnSpc>
            <a:spcBef>
              <a:spcPct val="0"/>
            </a:spcBef>
            <a:spcAft>
              <a:spcPct val="15000"/>
            </a:spcAft>
            <a:buChar char="•"/>
          </a:pPr>
          <a:r>
            <a:rPr lang="en-US" sz="1700" i="0" kern="1200" dirty="0">
              <a:solidFill>
                <a:srgbClr val="002060"/>
              </a:solidFill>
              <a:latin typeface="Arial" panose="020B0604020202020204" pitchFamily="34" charset="0"/>
              <a:cs typeface="Arial" panose="020B0604020202020204" pitchFamily="34" charset="0"/>
            </a:rPr>
            <a:t>strong smoke-free</a:t>
          </a:r>
          <a:r>
            <a:rPr lang="en-US" sz="1700" b="1" i="0" kern="1200" dirty="0">
              <a:solidFill>
                <a:srgbClr val="002060"/>
              </a:solidFill>
              <a:latin typeface="Arial" panose="020B0604020202020204" pitchFamily="34" charset="0"/>
              <a:cs typeface="Arial" panose="020B0604020202020204" pitchFamily="34" charset="0"/>
            </a:rPr>
            <a:t> laws</a:t>
          </a:r>
          <a:r>
            <a:rPr lang="en-US" sz="1700" i="0" kern="1200" dirty="0">
              <a:solidFill>
                <a:srgbClr val="002060"/>
              </a:solidFill>
              <a:latin typeface="Arial" panose="020B0604020202020204" pitchFamily="34" charset="0"/>
              <a:cs typeface="Arial" panose="020B0604020202020204" pitchFamily="34" charset="0"/>
            </a:rPr>
            <a:t> and </a:t>
          </a:r>
          <a:r>
            <a:rPr lang="en-US" sz="1700" b="1" i="0" kern="1200" dirty="0">
              <a:solidFill>
                <a:srgbClr val="002060"/>
              </a:solidFill>
              <a:latin typeface="Arial" panose="020B0604020202020204" pitchFamily="34" charset="0"/>
              <a:cs typeface="Arial" panose="020B0604020202020204" pitchFamily="34" charset="0"/>
            </a:rPr>
            <a:t>policies</a:t>
          </a:r>
        </a:p>
        <a:p>
          <a:pPr marL="342900" lvl="2" indent="-171450" algn="l" defTabSz="755650" rtl="0">
            <a:lnSpc>
              <a:spcPct val="90000"/>
            </a:lnSpc>
            <a:spcBef>
              <a:spcPct val="0"/>
            </a:spcBef>
            <a:spcAft>
              <a:spcPct val="15000"/>
            </a:spcAft>
            <a:buChar char="•"/>
          </a:pPr>
          <a:r>
            <a:rPr lang="en-US" sz="1700" b="1" i="0" kern="1200" dirty="0">
              <a:solidFill>
                <a:srgbClr val="002060"/>
              </a:solidFill>
              <a:latin typeface="Arial" panose="020B0604020202020204" pitchFamily="34" charset="0"/>
              <a:cs typeface="Arial" panose="020B0604020202020204" pitchFamily="34" charset="0"/>
            </a:rPr>
            <a:t>Social marketing campaigns </a:t>
          </a:r>
          <a:r>
            <a:rPr lang="en-US" sz="1700" b="0" i="0" kern="1200" dirty="0">
              <a:solidFill>
                <a:srgbClr val="002060"/>
              </a:solidFill>
              <a:latin typeface="Arial" panose="020B0604020202020204" pitchFamily="34" charset="0"/>
              <a:cs typeface="Arial" panose="020B0604020202020204" pitchFamily="34" charset="0"/>
            </a:rPr>
            <a:t>to increase perception of risk/harm</a:t>
          </a:r>
        </a:p>
        <a:p>
          <a:pPr marL="342900" lvl="2" indent="-171450" algn="l" defTabSz="755650" rtl="0">
            <a:lnSpc>
              <a:spcPct val="90000"/>
            </a:lnSpc>
            <a:spcBef>
              <a:spcPct val="0"/>
            </a:spcBef>
            <a:spcAft>
              <a:spcPct val="15000"/>
            </a:spcAft>
            <a:buChar char="•"/>
          </a:pPr>
          <a:endParaRPr lang="en-US" sz="1700" b="0" i="0" kern="1200" dirty="0">
            <a:solidFill>
              <a:srgbClr val="002060"/>
            </a:solidFill>
            <a:latin typeface="Arial" panose="020B0604020202020204" pitchFamily="34" charset="0"/>
            <a:cs typeface="Arial" panose="020B0604020202020204" pitchFamily="34" charset="0"/>
          </a:endParaRPr>
        </a:p>
        <a:p>
          <a:pPr marL="171450" lvl="1" indent="-171450" algn="l" defTabSz="755650" rtl="0">
            <a:lnSpc>
              <a:spcPct val="90000"/>
            </a:lnSpc>
            <a:spcBef>
              <a:spcPct val="0"/>
            </a:spcBef>
            <a:spcAft>
              <a:spcPct val="15000"/>
            </a:spcAft>
            <a:buChar char="•"/>
          </a:pPr>
          <a:r>
            <a:rPr lang="en-US" sz="1700" b="1" kern="1200" dirty="0">
              <a:solidFill>
                <a:srgbClr val="002060"/>
              </a:solidFill>
              <a:latin typeface="Arial" panose="020B0604020202020204" pitchFamily="34" charset="0"/>
              <a:cs typeface="Arial" panose="020B0604020202020204" pitchFamily="34" charset="0"/>
            </a:rPr>
            <a:t>Raising the tobacco sale age to 21 </a:t>
          </a:r>
          <a:r>
            <a:rPr lang="en-US" sz="1700" kern="1200" dirty="0">
              <a:solidFill>
                <a:srgbClr val="002060"/>
              </a:solidFill>
              <a:latin typeface="Arial" panose="020B0604020202020204" pitchFamily="34" charset="0"/>
              <a:cs typeface="Arial" panose="020B0604020202020204" pitchFamily="34" charset="0"/>
            </a:rPr>
            <a:t>is a promising strategy that has been implemented statewide and will take effect </a:t>
          </a:r>
          <a:r>
            <a:rPr lang="en-US" sz="1700" b="1" kern="1200" dirty="0">
              <a:solidFill>
                <a:srgbClr val="002060"/>
              </a:solidFill>
              <a:latin typeface="Arial" panose="020B0604020202020204" pitchFamily="34" charset="0"/>
              <a:cs typeface="Arial" panose="020B0604020202020204" pitchFamily="34" charset="0"/>
            </a:rPr>
            <a:t>October 1, 2019.  </a:t>
          </a:r>
        </a:p>
        <a:p>
          <a:pPr marL="171450" lvl="1" indent="-171450" algn="l" defTabSz="755650">
            <a:lnSpc>
              <a:spcPct val="90000"/>
            </a:lnSpc>
            <a:spcBef>
              <a:spcPct val="0"/>
            </a:spcBef>
            <a:spcAft>
              <a:spcPct val="15000"/>
            </a:spcAft>
            <a:buChar char="•"/>
          </a:pPr>
          <a:r>
            <a:rPr lang="en-US" sz="1700" kern="1200" dirty="0">
              <a:solidFill>
                <a:srgbClr val="002060"/>
              </a:solidFill>
              <a:latin typeface="Arial" panose="020B0604020202020204" pitchFamily="34" charset="0"/>
              <a:cs typeface="Arial" panose="020B0604020202020204" pitchFamily="34" charset="0"/>
            </a:rPr>
            <a:t>Adopting </a:t>
          </a:r>
          <a:r>
            <a:rPr lang="en-US" sz="1700" b="1" kern="1200" dirty="0">
              <a:solidFill>
                <a:srgbClr val="002060"/>
              </a:solidFill>
              <a:latin typeface="Arial" panose="020B0604020202020204" pitchFamily="34" charset="0"/>
              <a:cs typeface="Arial" panose="020B0604020202020204" pitchFamily="34" charset="0"/>
            </a:rPr>
            <a:t>tobacco-free/vape-free policies</a:t>
          </a:r>
          <a:r>
            <a:rPr lang="en-US" sz="1700" kern="1200" dirty="0">
              <a:solidFill>
                <a:srgbClr val="002060"/>
              </a:solidFill>
              <a:latin typeface="Arial" panose="020B0604020202020204" pitchFamily="34" charset="0"/>
              <a:cs typeface="Arial" panose="020B0604020202020204" pitchFamily="34" charset="0"/>
            </a:rPr>
            <a:t> and promoting tobacco free lifestyles is </a:t>
          </a:r>
          <a:r>
            <a:rPr lang="en-US" sz="1700" b="1" u="sng" kern="1200" dirty="0">
              <a:solidFill>
                <a:srgbClr val="002060"/>
              </a:solidFill>
              <a:latin typeface="Arial" panose="020B0604020202020204" pitchFamily="34" charset="0"/>
              <a:cs typeface="Arial" panose="020B0604020202020204" pitchFamily="34" charset="0"/>
            </a:rPr>
            <a:t>still </a:t>
          </a:r>
          <a:r>
            <a:rPr lang="en-US" sz="1700" b="1" kern="1200" dirty="0">
              <a:solidFill>
                <a:srgbClr val="002060"/>
              </a:solidFill>
              <a:latin typeface="Arial" panose="020B0604020202020204" pitchFamily="34" charset="0"/>
              <a:cs typeface="Arial" panose="020B0604020202020204" pitchFamily="34" charset="0"/>
            </a:rPr>
            <a:t>a best practice</a:t>
          </a:r>
          <a:r>
            <a:rPr lang="en-US" sz="1700" kern="1200" dirty="0">
              <a:solidFill>
                <a:srgbClr val="002060"/>
              </a:solidFill>
              <a:latin typeface="Arial" panose="020B0604020202020204" pitchFamily="34" charset="0"/>
              <a:cs typeface="Arial" panose="020B0604020202020204" pitchFamily="34" charset="0"/>
            </a:rPr>
            <a:t>.</a:t>
          </a:r>
          <a:endParaRPr lang="en-US" sz="1700" b="1" kern="1200" dirty="0">
            <a:solidFill>
              <a:srgbClr val="002060"/>
            </a:solidFill>
            <a:latin typeface="Arial" panose="020B0604020202020204" pitchFamily="34" charset="0"/>
            <a:cs typeface="Arial" panose="020B0604020202020204" pitchFamily="34" charset="0"/>
          </a:endParaRPr>
        </a:p>
      </dsp:txBody>
      <dsp:txXfrm>
        <a:off x="7686850" y="437888"/>
        <a:ext cx="3368395" cy="52939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6434"/>
          </a:xfrm>
          <a:prstGeom prst="rect">
            <a:avLst/>
          </a:prstGeom>
        </p:spPr>
        <p:txBody>
          <a:bodyPr vert="horz" lIns="93167" tIns="46585" rIns="93167" bIns="46585" rtlCol="0"/>
          <a:lstStyle>
            <a:lvl1pPr algn="r">
              <a:defRPr sz="1200"/>
            </a:lvl1pPr>
          </a:lstStyle>
          <a:p>
            <a:fld id="{6ED70274-72E9-4F0B-AD80-58C68FDC8AB3}" type="datetimeFigureOut">
              <a:rPr lang="en-US" smtClean="0"/>
              <a:t>9/26/2019</a:t>
            </a:fld>
            <a:endParaRPr lang="en-US" dirty="0"/>
          </a:p>
        </p:txBody>
      </p:sp>
      <p:sp>
        <p:nvSpPr>
          <p:cNvPr id="4" name="Footer Placeholder 3"/>
          <p:cNvSpPr>
            <a:spLocks noGrp="1"/>
          </p:cNvSpPr>
          <p:nvPr>
            <p:ph type="ftr" sz="quarter" idx="2"/>
          </p:nvPr>
        </p:nvSpPr>
        <p:spPr>
          <a:xfrm>
            <a:off x="0" y="8829968"/>
            <a:ext cx="3037840" cy="466433"/>
          </a:xfrm>
          <a:prstGeom prst="rect">
            <a:avLst/>
          </a:prstGeom>
        </p:spPr>
        <p:txBody>
          <a:bodyPr vert="horz" lIns="93167" tIns="46585" rIns="93167" bIns="46585"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8"/>
            <a:ext cx="3037840" cy="466433"/>
          </a:xfrm>
          <a:prstGeom prst="rect">
            <a:avLst/>
          </a:prstGeom>
        </p:spPr>
        <p:txBody>
          <a:bodyPr vert="horz" lIns="93167" tIns="46585" rIns="93167" bIns="46585" rtlCol="0" anchor="b"/>
          <a:lstStyle>
            <a:lvl1pPr algn="r">
              <a:defRPr sz="1200"/>
            </a:lvl1pPr>
          </a:lstStyle>
          <a:p>
            <a:fld id="{EBC53183-1ED8-458C-819B-FEBC7A489D66}" type="slidenum">
              <a:rPr lang="en-US" smtClean="0"/>
              <a:t>‹#›</a:t>
            </a:fld>
            <a:endParaRPr lang="en-US" dirty="0"/>
          </a:p>
        </p:txBody>
      </p:sp>
    </p:spTree>
    <p:extLst>
      <p:ext uri="{BB962C8B-B14F-4D97-AF65-F5344CB8AC3E}">
        <p14:creationId xmlns:p14="http://schemas.microsoft.com/office/powerpoint/2010/main" val="37761996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7" tIns="46585" rIns="93167" bIns="46585"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7" tIns="46585" rIns="93167" bIns="46585" rtlCol="0"/>
          <a:lstStyle>
            <a:lvl1pPr algn="r">
              <a:defRPr sz="1200"/>
            </a:lvl1pPr>
          </a:lstStyle>
          <a:p>
            <a:fld id="{A05F9906-1EBF-4C41-93EB-B8FDAEF5CABE}" type="datetimeFigureOut">
              <a:rPr lang="en-US" smtClean="0"/>
              <a:t>9/26/2019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7" tIns="46585" rIns="93167" bIns="46585"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7" tIns="46585" rIns="93167" bIns="465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7" tIns="46585" rIns="93167" bIns="465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7" tIns="46585" rIns="93167" bIns="46585" rtlCol="0" anchor="b"/>
          <a:lstStyle>
            <a:lvl1pPr algn="r">
              <a:defRPr sz="1200"/>
            </a:lvl1pPr>
          </a:lstStyle>
          <a:p>
            <a:fld id="{5C3F0B5A-AC58-4568-B135-ED06238069D2}" type="slidenum">
              <a:rPr lang="en-US" smtClean="0"/>
              <a:t>‹#›</a:t>
            </a:fld>
            <a:endParaRPr lang="en-US" dirty="0"/>
          </a:p>
        </p:txBody>
      </p:sp>
    </p:spTree>
    <p:extLst>
      <p:ext uri="{BB962C8B-B14F-4D97-AF65-F5344CB8AC3E}">
        <p14:creationId xmlns:p14="http://schemas.microsoft.com/office/powerpoint/2010/main" val="671621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to start with some boring stuff to explain some of the terminology:  </a:t>
            </a:r>
          </a:p>
          <a:p>
            <a:r>
              <a:rPr lang="en-US" dirty="0"/>
              <a:t>We use tobacco term overall for the majority of products that contain nicotine………remember nicotine comes from tobacco so all products with nicotine are tobacco products.  </a:t>
            </a:r>
          </a:p>
          <a:p>
            <a:r>
              <a:rPr lang="en-US" dirty="0"/>
              <a:t>CT uses the umbrella term “ENDS” for all of the nicotine delivery devices that have proliferated the market</a:t>
            </a:r>
          </a:p>
          <a:p>
            <a:r>
              <a:rPr lang="en-US" dirty="0"/>
              <a:t>ENDS is not classified as a tobacco product in CT which mostly affects their tax status – there is no tax on ENDS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Definitions are </a:t>
            </a:r>
            <a:r>
              <a:rPr lang="en-US" sz="1200" u="sng" dirty="0">
                <a:solidFill>
                  <a:srgbClr val="002060"/>
                </a:solidFill>
                <a:latin typeface="Arial" panose="020B0604020202020204" pitchFamily="34" charset="0"/>
                <a:cs typeface="Arial" panose="020B0604020202020204" pitchFamily="34" charset="0"/>
              </a:rPr>
              <a:t>very important </a:t>
            </a:r>
            <a:r>
              <a:rPr lang="en-US" sz="1200" dirty="0">
                <a:solidFill>
                  <a:srgbClr val="002060"/>
                </a:solidFill>
                <a:latin typeface="Arial" panose="020B0604020202020204" pitchFamily="34" charset="0"/>
                <a:cs typeface="Arial" panose="020B0604020202020204" pitchFamily="34" charset="0"/>
              </a:rPr>
              <a:t>when it comes to policies and laws, and the ever-changing terminology and product names make it very hard to keep up in a variety of areas including advertising and sales restrictions.</a:t>
            </a:r>
          </a:p>
          <a:p>
            <a:endParaRPr lang="en-US" dirty="0"/>
          </a:p>
        </p:txBody>
      </p:sp>
      <p:sp>
        <p:nvSpPr>
          <p:cNvPr id="4" name="Slide Number Placeholder 3"/>
          <p:cNvSpPr>
            <a:spLocks noGrp="1"/>
          </p:cNvSpPr>
          <p:nvPr>
            <p:ph type="sldNum" sz="quarter" idx="5"/>
          </p:nvPr>
        </p:nvSpPr>
        <p:spPr/>
        <p:txBody>
          <a:bodyPr/>
          <a:lstStyle/>
          <a:p>
            <a:fld id="{9907240A-3621-41CB-B6FD-218A880CF2DC}" type="slidenum">
              <a:rPr lang="en-US" smtClean="0"/>
              <a:t>2</a:t>
            </a:fld>
            <a:endParaRPr lang="en-US" dirty="0"/>
          </a:p>
        </p:txBody>
      </p:sp>
    </p:spTree>
    <p:extLst>
      <p:ext uri="{BB962C8B-B14F-4D97-AF65-F5344CB8AC3E}">
        <p14:creationId xmlns:p14="http://schemas.microsoft.com/office/powerpoint/2010/main" val="488912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dirty="0"/>
              <a:t>Note the disparity between</a:t>
            </a:r>
            <a:r>
              <a:rPr lang="en-US" baseline="0" dirty="0"/>
              <a:t> women and men is not as wide on e-cigarettes as the other products.</a:t>
            </a:r>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11</a:t>
            </a:fld>
            <a:endParaRPr lang="en-US" dirty="0"/>
          </a:p>
        </p:txBody>
      </p:sp>
    </p:spTree>
    <p:extLst>
      <p:ext uri="{BB962C8B-B14F-4D97-AF65-F5344CB8AC3E}">
        <p14:creationId xmlns:p14="http://schemas.microsoft.com/office/powerpoint/2010/main" val="1763255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060"/>
                </a:solidFill>
                <a:latin typeface="Arial" panose="020B0604020202020204" pitchFamily="34" charset="0"/>
                <a:cs typeface="Arial" panose="020B0604020202020204" pitchFamily="34" charset="0"/>
              </a:rPr>
              <a:t>A 2 mg Suorin pod contains the equivalent amount of nicotine as </a:t>
            </a:r>
            <a:r>
              <a:rPr lang="en-US" sz="1200" b="1" i="0" dirty="0">
                <a:solidFill>
                  <a:srgbClr val="002060"/>
                </a:solidFill>
                <a:latin typeface="Arial" panose="020B0604020202020204" pitchFamily="34" charset="0"/>
                <a:cs typeface="Arial" panose="020B0604020202020204" pitchFamily="34" charset="0"/>
              </a:rPr>
              <a:t>three</a:t>
            </a:r>
            <a:r>
              <a:rPr lang="en-US" sz="1200" i="0" dirty="0">
                <a:solidFill>
                  <a:srgbClr val="002060"/>
                </a:solidFill>
                <a:latin typeface="Arial" panose="020B0604020202020204" pitchFamily="34" charset="0"/>
                <a:cs typeface="Arial" panose="020B0604020202020204" pitchFamily="34" charset="0"/>
              </a:rPr>
              <a:t> packs of cigarettes </a:t>
            </a:r>
          </a:p>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12</a:t>
            </a:fld>
            <a:endParaRPr lang="en-US" dirty="0"/>
          </a:p>
        </p:txBody>
      </p:sp>
    </p:spTree>
    <p:extLst>
      <p:ext uri="{BB962C8B-B14F-4D97-AF65-F5344CB8AC3E}">
        <p14:creationId xmlns:p14="http://schemas.microsoft.com/office/powerpoint/2010/main" val="897108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2060"/>
                </a:solidFill>
              </a:rPr>
              <a:t>Mods are systems that can be changed and customized.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a:solidFill>
                  <a:srgbClr val="002060"/>
                </a:solidFill>
              </a:rPr>
              <a:t>Squonk</a:t>
            </a:r>
            <a:r>
              <a:rPr lang="en-US" sz="1200" i="1" baseline="0" dirty="0">
                <a:solidFill>
                  <a:srgbClr val="002060"/>
                </a:solidFill>
              </a:rPr>
              <a:t> kits </a:t>
            </a:r>
            <a:r>
              <a:rPr lang="en-US" sz="1200" b="0" i="0" kern="1200" dirty="0">
                <a:solidFill>
                  <a:schemeClr val="tx1"/>
                </a:solidFill>
                <a:effectLst/>
                <a:latin typeface="+mn-lt"/>
                <a:ea typeface="+mn-ea"/>
                <a:cs typeface="+mn-cs"/>
              </a:rPr>
              <a:t>are the most advanced vapes of the list. Technically a sub-category of box mod devices, squonk setups have become so popular lately that are now their own category. </a:t>
            </a:r>
            <a:endParaRPr lang="en-US" sz="1200" i="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a:solidFill>
                <a:srgbClr val="002060"/>
              </a:solidFill>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13</a:t>
            </a:fld>
            <a:endParaRPr lang="en-US" dirty="0"/>
          </a:p>
        </p:txBody>
      </p:sp>
    </p:spTree>
    <p:extLst>
      <p:ext uri="{BB962C8B-B14F-4D97-AF65-F5344CB8AC3E}">
        <p14:creationId xmlns:p14="http://schemas.microsoft.com/office/powerpoint/2010/main" val="970927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685800"/>
            <a:ext cx="6096000" cy="3429000"/>
          </a:xfrm>
        </p:spPr>
      </p:sp>
      <p:sp>
        <p:nvSpPr>
          <p:cNvPr id="3" name="Notes Placeholder 2"/>
          <p:cNvSpPr>
            <a:spLocks noGrp="1"/>
          </p:cNvSpPr>
          <p:nvPr>
            <p:ph type="body" idx="1"/>
          </p:nvPr>
        </p:nvSpPr>
        <p:spPr/>
        <p:txBody>
          <a:bodyPr/>
          <a:lstStyle/>
          <a:p>
            <a:pPr marL="285721" indent="-285721">
              <a:buFont typeface="Arial" panose="020B0604020202020204" pitchFamily="34" charset="0"/>
              <a:buChar char="•"/>
            </a:pPr>
            <a:r>
              <a:rPr lang="en-US" b="0" i="0" dirty="0">
                <a:effectLst/>
                <a:latin typeface="Lucida Grande"/>
                <a:ea typeface="Lucida Grande"/>
                <a:cs typeface="Lucida Grande"/>
                <a:sym typeface="Lucida Grande"/>
              </a:rPr>
              <a:t>Pod-based systems are made up of two components (</a:t>
            </a:r>
            <a:r>
              <a:rPr lang="en-US" b="0" i="1" dirty="0">
                <a:effectLst/>
                <a:latin typeface="Lucida Grande"/>
                <a:ea typeface="Lucida Grande"/>
                <a:cs typeface="Lucida Grande"/>
                <a:sym typeface="Lucida Grande"/>
              </a:rPr>
              <a:t>click</a:t>
            </a:r>
            <a:r>
              <a:rPr lang="en-US" b="0" i="0" dirty="0">
                <a:effectLst/>
                <a:latin typeface="Lucida Grande"/>
                <a:ea typeface="Lucida Grande"/>
                <a:cs typeface="Lucida Grande"/>
                <a:sym typeface="Lucida Grande"/>
              </a:rPr>
              <a:t>): the part on the left is the power source and contains the battery that can be charged through a USB port. </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The smaller piece on the right is the pod or cartridge. A cartridge can provide at least 200 puffs and comes in a variety of different flavored e-juices, all with an alarming amount of nicotine.</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These flavors and cartridge cover colors (</a:t>
            </a:r>
            <a:r>
              <a:rPr lang="en-US" b="0" i="1" dirty="0">
                <a:effectLst/>
                <a:latin typeface="Lucida Grande"/>
                <a:ea typeface="Lucida Grande"/>
                <a:cs typeface="Lucida Grande"/>
                <a:sym typeface="Lucida Grande"/>
              </a:rPr>
              <a:t>click</a:t>
            </a:r>
            <a:r>
              <a:rPr lang="en-US" b="0" i="0" dirty="0">
                <a:effectLst/>
                <a:latin typeface="Lucida Grande"/>
                <a:ea typeface="Lucida Grande"/>
                <a:cs typeface="Lucida Grande"/>
                <a:sym typeface="Lucida Grande"/>
              </a:rPr>
              <a:t>) are concerning since they attract young people. </a:t>
            </a: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a:t>
            </a:r>
            <a:r>
              <a:rPr lang="en-US" b="0" i="1" dirty="0">
                <a:effectLst/>
                <a:latin typeface="Lucida Grande"/>
                <a:ea typeface="Lucida Grande"/>
                <a:cs typeface="Lucida Grande"/>
                <a:sym typeface="Lucida Grande"/>
              </a:rPr>
              <a:t>Click</a:t>
            </a:r>
            <a:r>
              <a:rPr lang="en-US" b="0" i="0" dirty="0">
                <a:effectLst/>
                <a:latin typeface="Lucida Grande"/>
                <a:ea typeface="Lucida Grande"/>
                <a:cs typeface="Lucida Grande"/>
                <a:sym typeface="Lucida Grande"/>
              </a:rPr>
              <a:t>) Each JUULpod is packed with 59 milligrams per milliliter of nicotine, which is equal to the amount of nicotine found in a pack of cigarettes. A PHIX pod contains twice that amount………….</a:t>
            </a:r>
          </a:p>
          <a:p>
            <a:pPr marL="285721" indent="-285721" defTabSz="457154">
              <a:buFont typeface="Arial" panose="020B0604020202020204" pitchFamily="34" charset="0"/>
              <a:buChar char="•"/>
              <a:defRPr/>
            </a:pPr>
            <a:r>
              <a:rPr lang="en-US" b="0" i="0" baseline="0" dirty="0">
                <a:effectLst/>
                <a:latin typeface="Lucida Grande"/>
                <a:ea typeface="Arial" charset="0"/>
                <a:cs typeface="Lucida Grande"/>
                <a:sym typeface="Lucida Grande"/>
              </a:rPr>
              <a:t>This is concerning because we know </a:t>
            </a:r>
            <a:r>
              <a:rPr lang="en-US" baseline="0" dirty="0">
                <a:latin typeface="Arial" charset="0"/>
                <a:ea typeface="Arial" charset="0"/>
                <a:cs typeface="Arial" charset="0"/>
              </a:rPr>
              <a:t>that the developing teen brain is very sensitive to nicotine and prone to addiction. </a:t>
            </a:r>
            <a:endParaRPr lang="en-US" b="0" i="0" dirty="0">
              <a:effectLst/>
              <a:latin typeface="Lucida Grande"/>
              <a:ea typeface="Lucida Grande"/>
              <a:cs typeface="Lucida Grande"/>
              <a:sym typeface="Lucida Grande"/>
            </a:endParaRPr>
          </a:p>
          <a:p>
            <a:pPr marL="285721" indent="-285721">
              <a:buFont typeface="Arial" panose="020B0604020202020204" pitchFamily="34" charset="0"/>
              <a:buChar char="•"/>
            </a:pPr>
            <a:r>
              <a:rPr lang="en-US" b="0" i="0" dirty="0">
                <a:effectLst/>
                <a:latin typeface="Lucida Grande"/>
                <a:ea typeface="Lucida Grande"/>
                <a:cs typeface="Lucida Grande"/>
                <a:sym typeface="Lucida Grande"/>
              </a:rPr>
              <a:t>A pod holds it’s e-juice in the outer shell. When plugged into the battery piece the e-juice can be heated to produce an aerosol which is then inhaled into the lungs</a:t>
            </a:r>
          </a:p>
          <a:p>
            <a:pPr marL="285721" indent="-285721">
              <a:buFont typeface="Arial" panose="020B0604020202020204" pitchFamily="34" charset="0"/>
              <a:buChar char="•"/>
            </a:pPr>
            <a:endParaRPr lang="en-US" b="0" i="0" u="none" baseline="0" dirty="0">
              <a:effectLst/>
              <a:latin typeface="Lucida Grande"/>
              <a:ea typeface="Arial" charset="0"/>
              <a:cs typeface="Arial" charset="0"/>
              <a:sym typeface="Lucida Grande"/>
            </a:endParaRPr>
          </a:p>
          <a:p>
            <a:r>
              <a:rPr lang="en-US" i="0" u="none" baseline="0" dirty="0">
                <a:latin typeface="Arial" charset="0"/>
                <a:ea typeface="Arial" charset="0"/>
                <a:cs typeface="Arial" charset="0"/>
              </a:rPr>
              <a:t>References</a:t>
            </a:r>
            <a:r>
              <a:rPr lang="en-US" baseline="0" dirty="0">
                <a:latin typeface="Arial" charset="0"/>
                <a:ea typeface="Arial" charset="0"/>
                <a:cs typeface="Arial" charset="0"/>
              </a:rPr>
              <a:t>: </a:t>
            </a:r>
          </a:p>
          <a:p>
            <a:pPr defTabSz="457154">
              <a:defRPr/>
            </a:pPr>
            <a:r>
              <a:rPr lang="en-US" baseline="0" dirty="0">
                <a:latin typeface="Arial" charset="0"/>
                <a:ea typeface="Arial" charset="0"/>
                <a:cs typeface="Arial" charset="0"/>
              </a:rPr>
              <a:t>https://support.juulvapor.com/home/learn/faqs/juulpods-juice</a:t>
            </a:r>
          </a:p>
          <a:p>
            <a:pPr defTabSz="457154">
              <a:defRPr/>
            </a:pPr>
            <a:r>
              <a:rPr lang="en-US" baseline="0" dirty="0">
                <a:latin typeface="Arial" charset="0"/>
                <a:ea typeface="Arial" charset="0"/>
                <a:cs typeface="Arial" charset="0"/>
              </a:rPr>
              <a:t>https://phixvapor.com/pages/faq</a:t>
            </a:r>
          </a:p>
        </p:txBody>
      </p:sp>
    </p:spTree>
    <p:extLst>
      <p:ext uri="{BB962C8B-B14F-4D97-AF65-F5344CB8AC3E}">
        <p14:creationId xmlns:p14="http://schemas.microsoft.com/office/powerpoint/2010/main" val="696343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ENDS aerosol is </a:t>
            </a:r>
            <a:r>
              <a:rPr lang="en-US" i="0" u="sng" dirty="0">
                <a:solidFill>
                  <a:srgbClr val="002060"/>
                </a:solidFill>
                <a:latin typeface="Arial" panose="020B0604020202020204" pitchFamily="34" charset="0"/>
                <a:cs typeface="Arial" panose="020B0604020202020204" pitchFamily="34" charset="0"/>
              </a:rPr>
              <a:t>not</a:t>
            </a:r>
            <a:r>
              <a:rPr lang="en-US" i="0" dirty="0">
                <a:solidFill>
                  <a:srgbClr val="002060"/>
                </a:solidFill>
                <a:latin typeface="Arial" panose="020B0604020202020204" pitchFamily="34" charset="0"/>
                <a:cs typeface="Arial" panose="020B0604020202020204" pitchFamily="34" charset="0"/>
              </a:rPr>
              <a:t> a water vapor and is </a:t>
            </a:r>
            <a:r>
              <a:rPr lang="en-US" i="0" u="sng" dirty="0">
                <a:solidFill>
                  <a:srgbClr val="002060"/>
                </a:solidFill>
                <a:latin typeface="Arial" panose="020B0604020202020204" pitchFamily="34" charset="0"/>
                <a:cs typeface="Arial" panose="020B0604020202020204" pitchFamily="34" charset="0"/>
              </a:rPr>
              <a:t>not</a:t>
            </a:r>
            <a:r>
              <a:rPr lang="en-US" i="0" dirty="0">
                <a:solidFill>
                  <a:srgbClr val="002060"/>
                </a:solidFill>
                <a:latin typeface="Arial" panose="020B0604020202020204" pitchFamily="34" charset="0"/>
                <a:cs typeface="Arial" panose="020B0604020202020204" pitchFamily="34" charset="0"/>
              </a:rPr>
              <a:t> harmless.  </a:t>
            </a:r>
          </a:p>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It can contain harmful and potentially harmful elements in addition to nicotine. </a:t>
            </a:r>
          </a:p>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Carcinogens (</a:t>
            </a:r>
            <a:r>
              <a:rPr lang="en-US" b="1" dirty="0">
                <a:solidFill>
                  <a:srgbClr val="002060"/>
                </a:solidFill>
                <a:latin typeface="Arial" panose="020B0604020202020204" pitchFamily="34" charset="0"/>
                <a:cs typeface="Arial" panose="020B0604020202020204" pitchFamily="34" charset="0"/>
              </a:rPr>
              <a:t>formaldehyde</a:t>
            </a:r>
            <a:r>
              <a:rPr lang="en-US" i="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acetaldehyde</a:t>
            </a:r>
            <a:r>
              <a:rPr lang="en-US" i="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acrolein</a:t>
            </a:r>
            <a:r>
              <a:rPr lang="en-US" i="0" dirty="0">
                <a:solidFill>
                  <a:srgbClr val="002060"/>
                </a:solidFill>
                <a:latin typeface="Arial" panose="020B0604020202020204" pitchFamily="34" charset="0"/>
                <a:cs typeface="Arial" panose="020B0604020202020204" pitchFamily="34" charset="0"/>
              </a:rPr>
              <a:t>) and toxic heavy metals (</a:t>
            </a:r>
            <a:r>
              <a:rPr lang="en-US" b="1" dirty="0">
                <a:solidFill>
                  <a:srgbClr val="002060"/>
                </a:solidFill>
                <a:latin typeface="Arial" panose="020B0604020202020204" pitchFamily="34" charset="0"/>
                <a:cs typeface="Arial" panose="020B0604020202020204" pitchFamily="34" charset="0"/>
              </a:rPr>
              <a:t>lead</a:t>
            </a:r>
            <a:r>
              <a:rPr lang="en-US" i="0" dirty="0">
                <a:solidFill>
                  <a:srgbClr val="002060"/>
                </a:solidFill>
                <a:latin typeface="Arial" panose="020B0604020202020204" pitchFamily="34" charset="0"/>
                <a:cs typeface="Arial" panose="020B0604020202020204" pitchFamily="34" charset="0"/>
              </a:rPr>
              <a:t>, </a:t>
            </a:r>
            <a:r>
              <a:rPr lang="en-US" b="1" dirty="0">
                <a:solidFill>
                  <a:srgbClr val="002060"/>
                </a:solidFill>
                <a:latin typeface="Arial" panose="020B0604020202020204" pitchFamily="34" charset="0"/>
                <a:cs typeface="Arial" panose="020B0604020202020204" pitchFamily="34" charset="0"/>
              </a:rPr>
              <a:t>cadmium</a:t>
            </a:r>
            <a:r>
              <a:rPr lang="en-US" i="0" dirty="0">
                <a:solidFill>
                  <a:srgbClr val="002060"/>
                </a:solidFill>
                <a:latin typeface="Arial" panose="020B0604020202020204" pitchFamily="34" charset="0"/>
                <a:cs typeface="Arial" panose="020B0604020202020204" pitchFamily="34" charset="0"/>
              </a:rPr>
              <a:t>) have been found in ENDS aerosols</a:t>
            </a:r>
          </a:p>
          <a:p>
            <a:pPr lvl="2">
              <a:lnSpc>
                <a:spcPct val="100000"/>
              </a:lnSpc>
              <a:spcBef>
                <a:spcPts val="600"/>
              </a:spcBef>
              <a:spcAft>
                <a:spcPts val="600"/>
              </a:spcAft>
              <a:buFont typeface="Wingdings" panose="05000000000000000000" pitchFamily="2" charset="2"/>
              <a:buNone/>
            </a:pPr>
            <a:r>
              <a:rPr lang="en-US" i="0" dirty="0">
                <a:solidFill>
                  <a:srgbClr val="002060"/>
                </a:solidFill>
                <a:latin typeface="Arial" panose="020B0604020202020204" pitchFamily="34" charset="0"/>
                <a:cs typeface="Arial" panose="020B0604020202020204" pitchFamily="34" charset="0"/>
              </a:rPr>
              <a:t>Ingredient levels vary, due to the lack of manufacturing standards, ingredient levels vary</a:t>
            </a:r>
          </a:p>
          <a:p>
            <a:pPr lvl="2">
              <a:lnSpc>
                <a:spcPct val="100000"/>
              </a:lnSpc>
              <a:spcBef>
                <a:spcPts val="600"/>
              </a:spcBef>
              <a:spcAft>
                <a:spcPts val="600"/>
              </a:spcAft>
              <a:buFont typeface="Wingdings" panose="05000000000000000000" pitchFamily="2" charset="2"/>
              <a:buChar char="ü"/>
            </a:pPr>
            <a:endParaRPr lang="en-US" i="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15</a:t>
            </a:fld>
            <a:endParaRPr lang="en-US" dirty="0"/>
          </a:p>
        </p:txBody>
      </p:sp>
    </p:spTree>
    <p:extLst>
      <p:ext uri="{BB962C8B-B14F-4D97-AF65-F5344CB8AC3E}">
        <p14:creationId xmlns:p14="http://schemas.microsoft.com/office/powerpoint/2010/main" val="656305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16</a:t>
            </a:fld>
            <a:endParaRPr lang="en-US" dirty="0"/>
          </a:p>
        </p:txBody>
      </p:sp>
    </p:spTree>
    <p:extLst>
      <p:ext uri="{BB962C8B-B14F-4D97-AF65-F5344CB8AC3E}">
        <p14:creationId xmlns:p14="http://schemas.microsoft.com/office/powerpoint/2010/main" val="11595495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44 chemicals and still counting. Benzene is found in car exhaust</a:t>
            </a:r>
          </a:p>
          <a:p>
            <a:r>
              <a:rPr lang="en-US" dirty="0"/>
              <a:t>Even the chemicals that are</a:t>
            </a:r>
            <a:r>
              <a:rPr lang="en-US" baseline="0" dirty="0"/>
              <a:t> viewed as less harmful in their natural states, or viewed as safe in food products (</a:t>
            </a:r>
            <a:r>
              <a:rPr lang="en-US" b="1" i="1" dirty="0">
                <a:solidFill>
                  <a:srgbClr val="002060"/>
                </a:solidFill>
                <a:latin typeface="Arial" panose="020B0604020202020204" pitchFamily="34" charset="0"/>
                <a:cs typeface="Arial" panose="020B0604020202020204" pitchFamily="34" charset="0"/>
              </a:rPr>
              <a:t>propylene glycol </a:t>
            </a:r>
            <a:r>
              <a:rPr lang="en-US" dirty="0">
                <a:solidFill>
                  <a:srgbClr val="002060"/>
                </a:solidFill>
                <a:latin typeface="Arial" panose="020B0604020202020204" pitchFamily="34" charset="0"/>
                <a:cs typeface="Arial" panose="020B0604020202020204" pitchFamily="34" charset="0"/>
              </a:rPr>
              <a:t>and/or </a:t>
            </a:r>
            <a:r>
              <a:rPr lang="en-US" b="1" i="1" dirty="0">
                <a:solidFill>
                  <a:srgbClr val="002060"/>
                </a:solidFill>
                <a:latin typeface="Arial" panose="020B0604020202020204" pitchFamily="34" charset="0"/>
                <a:cs typeface="Arial" panose="020B0604020202020204" pitchFamily="34" charset="0"/>
              </a:rPr>
              <a:t>glycerin,</a:t>
            </a:r>
            <a:r>
              <a:rPr lang="en-US" b="1" i="1" baseline="0" dirty="0">
                <a:solidFill>
                  <a:srgbClr val="002060"/>
                </a:solidFill>
                <a:latin typeface="Arial" panose="020B0604020202020204" pitchFamily="34" charset="0"/>
                <a:cs typeface="Arial" panose="020B0604020202020204" pitchFamily="34" charset="0"/>
              </a:rPr>
              <a:t> </a:t>
            </a:r>
            <a:r>
              <a:rPr lang="en-US" b="0" i="0" baseline="0" dirty="0">
                <a:solidFill>
                  <a:srgbClr val="002060"/>
                </a:solidFill>
                <a:latin typeface="Arial" panose="020B0604020202020204" pitchFamily="34" charset="0"/>
                <a:cs typeface="Arial" panose="020B0604020202020204" pitchFamily="34" charset="0"/>
              </a:rPr>
              <a:t>for example) </a:t>
            </a:r>
            <a:r>
              <a:rPr lang="en-US" dirty="0"/>
              <a:t>may produce harmful byproducts or effects when heated and/or inhaled.</a:t>
            </a:r>
          </a:p>
          <a:p>
            <a:r>
              <a:rPr lang="en-US" dirty="0"/>
              <a:t>Heavy metals </a:t>
            </a:r>
          </a:p>
        </p:txBody>
      </p:sp>
      <p:sp>
        <p:nvSpPr>
          <p:cNvPr id="4" name="Slide Number Placeholder 3"/>
          <p:cNvSpPr>
            <a:spLocks noGrp="1"/>
          </p:cNvSpPr>
          <p:nvPr>
            <p:ph type="sldNum" sz="quarter" idx="10"/>
          </p:nvPr>
        </p:nvSpPr>
        <p:spPr/>
        <p:txBody>
          <a:bodyPr/>
          <a:lstStyle/>
          <a:p>
            <a:fld id="{5C3F0B5A-AC58-4568-B135-ED06238069D2}" type="slidenum">
              <a:rPr lang="en-US" smtClean="0"/>
              <a:t>17</a:t>
            </a:fld>
            <a:endParaRPr lang="en-US" dirty="0"/>
          </a:p>
        </p:txBody>
      </p:sp>
    </p:spTree>
    <p:extLst>
      <p:ext uri="{BB962C8B-B14F-4D97-AF65-F5344CB8AC3E}">
        <p14:creationId xmlns:p14="http://schemas.microsoft.com/office/powerpoint/2010/main" val="4215205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1181100"/>
            <a:ext cx="5667375" cy="3189288"/>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060"/>
                </a:solidFill>
                <a:latin typeface="Arial" panose="020B0604020202020204" pitchFamily="34" charset="0"/>
                <a:cs typeface="Arial" panose="020B0604020202020204" pitchFamily="34" charset="0"/>
              </a:rPr>
              <a:t>Most e-liquids on the market contain </a:t>
            </a:r>
            <a:r>
              <a:rPr lang="en-US" sz="1200" b="1" i="0" dirty="0">
                <a:solidFill>
                  <a:srgbClr val="002060"/>
                </a:solidFill>
                <a:latin typeface="Arial" panose="020B0604020202020204" pitchFamily="34" charset="0"/>
                <a:cs typeface="Arial" panose="020B0604020202020204" pitchFamily="34" charset="0"/>
              </a:rPr>
              <a:t>36 mg/ml or less</a:t>
            </a:r>
            <a:r>
              <a:rPr lang="en-US" sz="1200" i="0" dirty="0">
                <a:solidFill>
                  <a:srgbClr val="002060"/>
                </a:solidFill>
                <a:latin typeface="Arial" panose="020B0604020202020204" pitchFamily="34" charset="0"/>
                <a:cs typeface="Arial" panose="020B0604020202020204" pitchFamily="34" charset="0"/>
              </a:rPr>
              <a:t>, however </a:t>
            </a:r>
            <a:r>
              <a:rPr lang="en-US" sz="1200" b="1" i="0" dirty="0">
                <a:solidFill>
                  <a:srgbClr val="002060"/>
                </a:solidFill>
                <a:latin typeface="Arial" panose="020B0604020202020204" pitchFamily="34" charset="0"/>
                <a:cs typeface="Arial" panose="020B0604020202020204" pitchFamily="34" charset="0"/>
              </a:rPr>
              <a:t>57% </a:t>
            </a:r>
            <a:r>
              <a:rPr lang="en-US" sz="1200" i="0" dirty="0">
                <a:solidFill>
                  <a:srgbClr val="002060"/>
                </a:solidFill>
                <a:latin typeface="Arial" panose="020B0604020202020204" pitchFamily="34" charset="0"/>
                <a:cs typeface="Arial" panose="020B0604020202020204" pitchFamily="34" charset="0"/>
              </a:rPr>
              <a:t>of the e-cigarette products confiscated in an Arizona high school were found to have extremely high nicotine content (</a:t>
            </a:r>
            <a:r>
              <a:rPr lang="en-US" sz="1200" b="1" i="0" dirty="0">
                <a:solidFill>
                  <a:srgbClr val="002060"/>
                </a:solidFill>
                <a:latin typeface="Arial" panose="020B0604020202020204" pitchFamily="34" charset="0"/>
                <a:cs typeface="Arial" panose="020B0604020202020204" pitchFamily="34" charset="0"/>
              </a:rPr>
              <a:t>over 44 mg/ml</a:t>
            </a:r>
            <a:r>
              <a:rPr lang="en-US" sz="1200" i="0" dirty="0">
                <a:solidFill>
                  <a:srgbClr val="002060"/>
                </a:solidFill>
                <a:latin typeface="Arial" panose="020B0604020202020204" pitchFamily="34" charset="0"/>
                <a:cs typeface="Arial" panose="020B0604020202020204" pitchFamily="34" charset="0"/>
              </a:rPr>
              <a:t>); most of these were pod-based systems*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18</a:t>
            </a:fld>
            <a:endParaRPr lang="en-US" dirty="0"/>
          </a:p>
        </p:txBody>
      </p:sp>
    </p:spTree>
    <p:extLst>
      <p:ext uri="{BB962C8B-B14F-4D97-AF65-F5344CB8AC3E}">
        <p14:creationId xmlns:p14="http://schemas.microsoft.com/office/powerpoint/2010/main" val="30142454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r>
              <a:rPr lang="en-US" dirty="0"/>
              <a:t>Volatile organic compounds (VOCs) such as benzene (a known carcinogen), formaldehyde, and toluene </a:t>
            </a:r>
          </a:p>
          <a:p>
            <a:endParaRPr lang="en-US" dirty="0"/>
          </a:p>
          <a:p>
            <a:r>
              <a:rPr lang="en-US" dirty="0"/>
              <a:t>Ultrafine particles that can be inhaled deeply into the lung</a:t>
            </a:r>
          </a:p>
          <a:p>
            <a:endParaRPr lang="en-US" dirty="0"/>
          </a:p>
          <a:p>
            <a:r>
              <a:rPr lang="en-US" dirty="0"/>
              <a:t>Heavy metals such as nickel, tin, and lead</a:t>
            </a: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19</a:t>
            </a:fld>
            <a:endParaRPr lang="en-US" dirty="0"/>
          </a:p>
        </p:txBody>
      </p:sp>
    </p:spTree>
    <p:extLst>
      <p:ext uri="{BB962C8B-B14F-4D97-AF65-F5344CB8AC3E}">
        <p14:creationId xmlns:p14="http://schemas.microsoft.com/office/powerpoint/2010/main" val="38404643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Nicotine disrupts the development of brain circuits that control attention and learning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Nicotine addiction can occur within </a:t>
            </a:r>
            <a:r>
              <a:rPr lang="en-US" sz="1200" b="1" dirty="0">
                <a:solidFill>
                  <a:srgbClr val="002060"/>
                </a:solidFill>
                <a:latin typeface="Arial" panose="020B0604020202020204" pitchFamily="34" charset="0"/>
                <a:cs typeface="Arial" panose="020B0604020202020204" pitchFamily="34" charset="0"/>
              </a:rPr>
              <a:t>one to two days</a:t>
            </a:r>
            <a:r>
              <a:rPr lang="en-US" sz="1200" dirty="0">
                <a:solidFill>
                  <a:srgbClr val="002060"/>
                </a:solidFill>
                <a:latin typeface="Arial" panose="020B0604020202020204" pitchFamily="34" charset="0"/>
                <a:cs typeface="Arial" panose="020B0604020202020204" pitchFamily="34" charset="0"/>
              </a:rPr>
              <a:t>, or even </a:t>
            </a:r>
            <a:r>
              <a:rPr lang="en-US" sz="1200" b="1" dirty="0">
                <a:solidFill>
                  <a:srgbClr val="002060"/>
                </a:solidFill>
                <a:latin typeface="Arial" panose="020B0604020202020204" pitchFamily="34" charset="0"/>
                <a:cs typeface="Arial" panose="020B0604020202020204" pitchFamily="34" charset="0"/>
              </a:rPr>
              <a:t>a puff</a:t>
            </a: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20</a:t>
            </a:fld>
            <a:endParaRPr lang="en-US" dirty="0"/>
          </a:p>
        </p:txBody>
      </p:sp>
    </p:spTree>
    <p:extLst>
      <p:ext uri="{BB962C8B-B14F-4D97-AF65-F5344CB8AC3E}">
        <p14:creationId xmlns:p14="http://schemas.microsoft.com/office/powerpoint/2010/main" val="3865952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3</a:t>
            </a:fld>
            <a:endParaRPr lang="en-US" dirty="0"/>
          </a:p>
        </p:txBody>
      </p:sp>
    </p:spTree>
    <p:extLst>
      <p:ext uri="{BB962C8B-B14F-4D97-AF65-F5344CB8AC3E}">
        <p14:creationId xmlns:p14="http://schemas.microsoft.com/office/powerpoint/2010/main" val="1782011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0550" y="1152525"/>
            <a:ext cx="5527675" cy="3109913"/>
          </a:xfrm>
        </p:spPr>
      </p:sp>
      <p:sp>
        <p:nvSpPr>
          <p:cNvPr id="3" name="Notes Placeholder 2"/>
          <p:cNvSpPr>
            <a:spLocks noGrp="1"/>
          </p:cNvSpPr>
          <p:nvPr>
            <p:ph type="body" idx="1"/>
          </p:nvPr>
        </p:nvSpPr>
        <p:spPr/>
        <p:txBody>
          <a:bodyPr/>
          <a:lstStyle/>
          <a:p>
            <a:r>
              <a:rPr lang="en-US" dirty="0"/>
              <a:t>This complicates the ability to educate parents since there is such a strong vaping community</a:t>
            </a:r>
            <a:r>
              <a:rPr lang="en-US" baseline="0" dirty="0"/>
              <a:t> that has been misled to believe the vaping is harmless.</a:t>
            </a:r>
          </a:p>
          <a:p>
            <a:r>
              <a:rPr lang="en-US" baseline="0" dirty="0"/>
              <a:t>SAFER does not mean SAFE</a:t>
            </a:r>
          </a:p>
          <a:p>
            <a:r>
              <a:rPr lang="en-US" baseline="0" dirty="0"/>
              <a:t>If adults transition altogether might be better, but beginning use leads kids to a lifetime of addiction, health issues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a:solidFill>
                  <a:srgbClr val="002060"/>
                </a:solidFill>
                <a:latin typeface="Arial" panose="020B0604020202020204" pitchFamily="34" charset="0"/>
                <a:cs typeface="Arial" panose="020B0604020202020204" pitchFamily="34" charset="0"/>
              </a:rPr>
              <a:t>FDA-approved pharmacotherapy for cessation medications = 5 nicotine replacement therapies (NRT) and 2 medications [for those aged 18 and over]</a:t>
            </a: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21</a:t>
            </a:fld>
            <a:endParaRPr lang="en-US" dirty="0"/>
          </a:p>
        </p:txBody>
      </p:sp>
    </p:spTree>
    <p:extLst>
      <p:ext uri="{BB962C8B-B14F-4D97-AF65-F5344CB8AC3E}">
        <p14:creationId xmlns:p14="http://schemas.microsoft.com/office/powerpoint/2010/main" val="539120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0550" y="1152525"/>
            <a:ext cx="5527675" cy="3109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22</a:t>
            </a:fld>
            <a:endParaRPr lang="en-US" dirty="0"/>
          </a:p>
        </p:txBody>
      </p:sp>
    </p:spTree>
    <p:extLst>
      <p:ext uri="{BB962C8B-B14F-4D97-AF65-F5344CB8AC3E}">
        <p14:creationId xmlns:p14="http://schemas.microsoft.com/office/powerpoint/2010/main" val="2692145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23</a:t>
            </a:fld>
            <a:endParaRPr lang="en-US" dirty="0"/>
          </a:p>
        </p:txBody>
      </p:sp>
    </p:spTree>
    <p:extLst>
      <p:ext uri="{BB962C8B-B14F-4D97-AF65-F5344CB8AC3E}">
        <p14:creationId xmlns:p14="http://schemas.microsoft.com/office/powerpoint/2010/main" val="6332257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Tobacco advertising : encourages new users to start</a:t>
            </a:r>
          </a:p>
          <a:p>
            <a:r>
              <a:rPr lang="en-US" dirty="0"/>
              <a:t>Encourages users</a:t>
            </a:r>
            <a:r>
              <a:rPr lang="en-US" baseline="0" dirty="0"/>
              <a:t> to maintain use and increase use</a:t>
            </a:r>
          </a:p>
          <a:p>
            <a:r>
              <a:rPr lang="en-US" baseline="0" dirty="0"/>
              <a:t>Discourages quit attempts </a:t>
            </a:r>
          </a:p>
          <a:p>
            <a:r>
              <a:rPr lang="en-US" baseline="0" dirty="0"/>
              <a:t>Encourages relapse in ex tobacco users.</a:t>
            </a:r>
            <a:endParaRPr lang="en-US" dirty="0"/>
          </a:p>
        </p:txBody>
      </p:sp>
      <p:sp>
        <p:nvSpPr>
          <p:cNvPr id="4" name="Slide Number Placeholder 3"/>
          <p:cNvSpPr>
            <a:spLocks noGrp="1"/>
          </p:cNvSpPr>
          <p:nvPr>
            <p:ph type="sldNum" sz="quarter" idx="10"/>
          </p:nvPr>
        </p:nvSpPr>
        <p:spPr/>
        <p:txBody>
          <a:bodyPr/>
          <a:lstStyle/>
          <a:p>
            <a:fld id="{3B9DE44D-DB15-419F-AEF7-4C2AA0327403}"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079310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002060"/>
                </a:solidFill>
                <a:latin typeface="Arial" panose="020B0604020202020204" pitchFamily="34" charset="0"/>
                <a:cs typeface="Arial" panose="020B0604020202020204" pitchFamily="34" charset="0"/>
              </a:rPr>
              <a:t>Reference:</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Vox.com, Julia Belluz, Jan. 25, 2019, The vape company Juul said it doesn’t target teens, Its early ads tell a different story.</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 Jackler, M.D., Robert K., </a:t>
            </a:r>
            <a:r>
              <a:rPr lang="en-US" sz="1200" i="1" dirty="0">
                <a:solidFill>
                  <a:srgbClr val="002060"/>
                </a:solidFill>
                <a:latin typeface="Arial" panose="020B0604020202020204" pitchFamily="34" charset="0"/>
                <a:cs typeface="Arial" panose="020B0604020202020204" pitchFamily="34" charset="0"/>
              </a:rPr>
              <a:t>et al</a:t>
            </a:r>
            <a:r>
              <a:rPr lang="en-US" sz="1200" dirty="0">
                <a:solidFill>
                  <a:srgbClr val="002060"/>
                </a:solidFill>
                <a:latin typeface="Arial" panose="020B0604020202020204" pitchFamily="34" charset="0"/>
                <a:cs typeface="Arial" panose="020B0604020202020204" pitchFamily="34" charset="0"/>
              </a:rPr>
              <a:t>. JUUL Advertising Over its First Three Years on the Market, Stanford Research into the Impact of Tobacco Advertising Stanford University School of Medicine, Jan. 31, 2019 </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NPR.org, Susie Neilson, July 3, 2019, Juul doesn’t need to advertise to young people. Everyone else is doing it for them.</a:t>
            </a:r>
          </a:p>
          <a:p>
            <a:pPr marL="285750" indent="-285750">
              <a:buFont typeface="Arial" panose="020B0604020202020204" pitchFamily="34" charset="0"/>
              <a:buChar char="•"/>
            </a:pPr>
            <a:r>
              <a:rPr lang="en-US" sz="1200" dirty="0">
                <a:solidFill>
                  <a:srgbClr val="002060"/>
                </a:solidFill>
                <a:latin typeface="Arial" panose="020B0604020202020204" pitchFamily="34" charset="0"/>
                <a:cs typeface="Arial" panose="020B0604020202020204" pitchFamily="34" charset="0"/>
              </a:rPr>
              <a:t>Czaplicki L, Kostygina G, Kim Y</a:t>
            </a:r>
            <a:r>
              <a:rPr lang="en-US" sz="1200" i="1" dirty="0">
                <a:solidFill>
                  <a:srgbClr val="002060"/>
                </a:solidFill>
                <a:latin typeface="Arial" panose="020B0604020202020204" pitchFamily="34" charset="0"/>
                <a:cs typeface="Arial" panose="020B0604020202020204" pitchFamily="34" charset="0"/>
              </a:rPr>
              <a:t>, et al. </a:t>
            </a:r>
            <a:r>
              <a:rPr lang="en-US" sz="1200" dirty="0">
                <a:solidFill>
                  <a:srgbClr val="002060"/>
                </a:solidFill>
                <a:latin typeface="Arial" panose="020B0604020202020204" pitchFamily="34" charset="0"/>
                <a:cs typeface="Arial" panose="020B0604020202020204" pitchFamily="34" charset="0"/>
              </a:rPr>
              <a:t>Characterising JUUL-related posts on Instagram, </a:t>
            </a:r>
            <a:r>
              <a:rPr lang="en-US" sz="1200" i="1" dirty="0">
                <a:solidFill>
                  <a:srgbClr val="002060"/>
                </a:solidFill>
                <a:latin typeface="Arial" panose="020B0604020202020204" pitchFamily="34" charset="0"/>
                <a:cs typeface="Arial" panose="020B0604020202020204" pitchFamily="34" charset="0"/>
              </a:rPr>
              <a:t>Tobacco Control </a:t>
            </a:r>
            <a:r>
              <a:rPr lang="en-US" sz="1200" dirty="0">
                <a:solidFill>
                  <a:srgbClr val="002060"/>
                </a:solidFill>
                <a:latin typeface="Arial" panose="020B0604020202020204" pitchFamily="34" charset="0"/>
                <a:cs typeface="Arial" panose="020B0604020202020204" pitchFamily="34" charset="0"/>
              </a:rPr>
              <a:t>Published Online First: 02 July 2019. doi: 10.1136/tobaccocontrol-2018-054824</a:t>
            </a:r>
            <a:endParaRPr lang="en-US" sz="14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29</a:t>
            </a:fld>
            <a:endParaRPr lang="en-US" dirty="0"/>
          </a:p>
        </p:txBody>
      </p:sp>
    </p:spTree>
    <p:extLst>
      <p:ext uri="{BB962C8B-B14F-4D97-AF65-F5344CB8AC3E}">
        <p14:creationId xmlns:p14="http://schemas.microsoft.com/office/powerpoint/2010/main" val="6260528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33</a:t>
            </a:fld>
            <a:endParaRPr lang="en-US" dirty="0"/>
          </a:p>
        </p:txBody>
      </p:sp>
    </p:spTree>
    <p:extLst>
      <p:ext uri="{BB962C8B-B14F-4D97-AF65-F5344CB8AC3E}">
        <p14:creationId xmlns:p14="http://schemas.microsoft.com/office/powerpoint/2010/main" val="3196838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lvl="0" rtl="0"/>
            <a:r>
              <a:rPr lang="en-US" dirty="0">
                <a:solidFill>
                  <a:srgbClr val="002060"/>
                </a:solidFill>
                <a:latin typeface="Arial" panose="020B0604020202020204" pitchFamily="34" charset="0"/>
                <a:cs typeface="Arial" panose="020B0604020202020204" pitchFamily="34" charset="0"/>
              </a:rPr>
              <a:t>Youth are especially susceptible to price</a:t>
            </a:r>
          </a:p>
          <a:p>
            <a:pPr lvl="0" rtl="0"/>
            <a:r>
              <a:rPr lang="en-US" dirty="0">
                <a:solidFill>
                  <a:srgbClr val="002060"/>
                </a:solidFill>
                <a:latin typeface="Arial" panose="020B0604020202020204" pitchFamily="34" charset="0"/>
                <a:cs typeface="Arial" panose="020B0604020202020204" pitchFamily="34" charset="0"/>
              </a:rPr>
              <a:t>The less youth see smoking/vaping, the less likely they are to use.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2060"/>
                </a:solidFill>
                <a:latin typeface="Arial" panose="020B0604020202020204" pitchFamily="34" charset="0"/>
                <a:cs typeface="Arial" panose="020B0604020202020204" pitchFamily="34" charset="0"/>
              </a:rPr>
              <a:t>9 out of 10 adult smokers begin by age 18.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Bridgeport, Hartford, Milford, Southington, South Windsor, Trumbull and Wallingford prohibit the sale of tobacco products to those under age 21. (Truth Initiative)</a:t>
            </a:r>
            <a:endParaRPr lang="en-US"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35</a:t>
            </a:fld>
            <a:endParaRPr lang="en-US" dirty="0"/>
          </a:p>
        </p:txBody>
      </p:sp>
    </p:spTree>
    <p:extLst>
      <p:ext uri="{BB962C8B-B14F-4D97-AF65-F5344CB8AC3E}">
        <p14:creationId xmlns:p14="http://schemas.microsoft.com/office/powerpoint/2010/main" val="724739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36</a:t>
            </a:fld>
            <a:endParaRPr lang="en-US" dirty="0"/>
          </a:p>
        </p:txBody>
      </p:sp>
    </p:spTree>
    <p:extLst>
      <p:ext uri="{BB962C8B-B14F-4D97-AF65-F5344CB8AC3E}">
        <p14:creationId xmlns:p14="http://schemas.microsoft.com/office/powerpoint/2010/main" val="651640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37</a:t>
            </a:fld>
            <a:endParaRPr lang="en-US" dirty="0"/>
          </a:p>
        </p:txBody>
      </p:sp>
    </p:spTree>
    <p:extLst>
      <p:ext uri="{BB962C8B-B14F-4D97-AF65-F5344CB8AC3E}">
        <p14:creationId xmlns:p14="http://schemas.microsoft.com/office/powerpoint/2010/main" val="895759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Connecticut received $500.8 million (estimated) in revenue from tobacco settlement payments and taxes in fiscal year 2019.</a:t>
            </a:r>
            <a:r>
              <a:rPr lang="en-US" sz="1200" baseline="0" dirty="0">
                <a:solidFill>
                  <a:srgbClr val="002060"/>
                </a:solidFill>
                <a:latin typeface="Arial" panose="020B0604020202020204" pitchFamily="34" charset="0"/>
                <a:cs typeface="Arial" panose="020B0604020202020204" pitchFamily="34" charset="0"/>
              </a:rPr>
              <a:t> (Truth Initiative)</a:t>
            </a:r>
          </a:p>
          <a:p>
            <a:r>
              <a:rPr lang="en-US" sz="1200" b="0" i="0" kern="1200" dirty="0">
                <a:solidFill>
                  <a:schemeClr val="tx1"/>
                </a:solidFill>
                <a:effectLst/>
                <a:latin typeface="+mn-lt"/>
                <a:ea typeface="+mn-ea"/>
                <a:cs typeface="+mn-cs"/>
              </a:rPr>
              <a:t>Connecticut is ranked 2nd in the U.S. for its cigarette tax of $4.35 per pack (enacted December 2017), compared with the national average of $1.81. (The District of Columbia has the highest tax at $4.50 and Missouri has the lowest at 17 cents.)</a:t>
            </a:r>
          </a:p>
          <a:p>
            <a:r>
              <a:rPr lang="en-US" sz="1200" b="0" i="0" kern="1200" dirty="0">
                <a:solidFill>
                  <a:schemeClr val="tx1"/>
                </a:solidFill>
                <a:effectLst/>
                <a:latin typeface="+mn-lt"/>
                <a:ea typeface="+mn-ea"/>
                <a:cs typeface="+mn-cs"/>
              </a:rPr>
              <a:t>All other tobacco products are taxed at 50% of the manufacturer’s list price.</a:t>
            </a:r>
            <a:r>
              <a:rPr lang="en-US" sz="1200" b="0" i="0" kern="1200" baseline="30000" dirty="0">
                <a:solidFill>
                  <a:schemeClr val="tx1"/>
                </a:solidFill>
                <a:effectLst/>
                <a:latin typeface="+mn-lt"/>
                <a:ea typeface="+mn-ea"/>
                <a:cs typeface="+mn-cs"/>
              </a:rPr>
              <a:t> (Truth initiative)</a:t>
            </a:r>
            <a:endParaRPr lang="en-US" sz="1200" b="0" i="0" kern="1200" dirty="0">
              <a:solidFill>
                <a:schemeClr val="tx1"/>
              </a:solidFill>
              <a:effectLst/>
              <a:latin typeface="+mn-lt"/>
              <a:ea typeface="+mn-ea"/>
              <a:cs typeface="+mn-cs"/>
            </a:endParaRPr>
          </a:p>
          <a:p>
            <a:endParaRPr lang="en-US" sz="12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4</a:t>
            </a:fld>
            <a:endParaRPr lang="en-US" dirty="0"/>
          </a:p>
        </p:txBody>
      </p:sp>
    </p:spTree>
    <p:extLst>
      <p:ext uri="{BB962C8B-B14F-4D97-AF65-F5344CB8AC3E}">
        <p14:creationId xmlns:p14="http://schemas.microsoft.com/office/powerpoint/2010/main" val="302897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Connecticut received $500.8 million (estimated) in revenue from tobacco settlement payments and taxes in fiscal year 2019.</a:t>
            </a:r>
            <a:r>
              <a:rPr lang="en-US" sz="1200" baseline="0" dirty="0">
                <a:solidFill>
                  <a:srgbClr val="002060"/>
                </a:solidFill>
                <a:latin typeface="Arial" panose="020B0604020202020204" pitchFamily="34" charset="0"/>
                <a:cs typeface="Arial" panose="020B0604020202020204" pitchFamily="34" charset="0"/>
              </a:rPr>
              <a:t> (Truth Initiative)</a:t>
            </a:r>
          </a:p>
          <a:p>
            <a:r>
              <a:rPr lang="en-US" sz="1200" b="0" i="0" kern="1200" dirty="0">
                <a:solidFill>
                  <a:schemeClr val="tx1"/>
                </a:solidFill>
                <a:effectLst/>
                <a:latin typeface="+mn-lt"/>
                <a:ea typeface="+mn-ea"/>
                <a:cs typeface="+mn-cs"/>
              </a:rPr>
              <a:t>Connecticut is ranked 2nd in the U.S. for its cigarette tax of $4.35 per pack (enacted December 2017), compared with the national average of $1.81. (The District of Columbia has the highest tax at $4.50 and Missouri has the lowest at 17 cents.)</a:t>
            </a:r>
          </a:p>
          <a:p>
            <a:r>
              <a:rPr lang="en-US" sz="1200" b="0" i="0" kern="1200" dirty="0">
                <a:solidFill>
                  <a:schemeClr val="tx1"/>
                </a:solidFill>
                <a:effectLst/>
                <a:latin typeface="+mn-lt"/>
                <a:ea typeface="+mn-ea"/>
                <a:cs typeface="+mn-cs"/>
              </a:rPr>
              <a:t>All other tobacco products are taxed at 50% of the manufacturer’s list price.</a:t>
            </a:r>
            <a:r>
              <a:rPr lang="en-US" sz="1200" b="0" i="0" kern="1200" baseline="30000" dirty="0">
                <a:solidFill>
                  <a:schemeClr val="tx1"/>
                </a:solidFill>
                <a:effectLst/>
                <a:latin typeface="+mn-lt"/>
                <a:ea typeface="+mn-ea"/>
                <a:cs typeface="+mn-cs"/>
              </a:rPr>
              <a:t> (Truth initiative)</a:t>
            </a:r>
            <a:endParaRPr lang="en-US" sz="1200" b="0" i="0" kern="1200" dirty="0">
              <a:solidFill>
                <a:schemeClr val="tx1"/>
              </a:solidFill>
              <a:effectLst/>
              <a:latin typeface="+mn-lt"/>
              <a:ea typeface="+mn-ea"/>
              <a:cs typeface="+mn-cs"/>
            </a:endParaRPr>
          </a:p>
          <a:p>
            <a:endParaRPr lang="en-US" sz="12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5</a:t>
            </a:fld>
            <a:endParaRPr lang="en-US" dirty="0"/>
          </a:p>
        </p:txBody>
      </p:sp>
    </p:spTree>
    <p:extLst>
      <p:ext uri="{BB962C8B-B14F-4D97-AF65-F5344CB8AC3E}">
        <p14:creationId xmlns:p14="http://schemas.microsoft.com/office/powerpoint/2010/main" val="1699365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Arial" panose="020B0604020202020204" pitchFamily="34" charset="0"/>
                <a:cs typeface="Arial" panose="020B0604020202020204" pitchFamily="34" charset="0"/>
              </a:rPr>
              <a:t>Connecticut received $500.8 million (estimated) in revenue from tobacco settlement payments and taxes in fiscal year 2019.</a:t>
            </a:r>
            <a:r>
              <a:rPr lang="en-US" sz="1200" baseline="0" dirty="0">
                <a:solidFill>
                  <a:srgbClr val="002060"/>
                </a:solidFill>
                <a:latin typeface="Arial" panose="020B0604020202020204" pitchFamily="34" charset="0"/>
                <a:cs typeface="Arial" panose="020B0604020202020204" pitchFamily="34" charset="0"/>
              </a:rPr>
              <a:t> (Truth Initiative)</a:t>
            </a:r>
          </a:p>
          <a:p>
            <a:r>
              <a:rPr lang="en-US" sz="1200" b="0" i="0" kern="1200" dirty="0">
                <a:solidFill>
                  <a:schemeClr val="tx1"/>
                </a:solidFill>
                <a:effectLst/>
                <a:latin typeface="+mn-lt"/>
                <a:ea typeface="+mn-ea"/>
                <a:cs typeface="+mn-cs"/>
              </a:rPr>
              <a:t>Connecticut is ranked 2nd in the U.S. for its cigarette tax of $4.35 per pack (enacted December 2017), compared with the national average of $1.81. (The District of Columbia has the highest tax at $4.50 and Missouri has the lowest at 17 cents.)</a:t>
            </a:r>
          </a:p>
          <a:p>
            <a:r>
              <a:rPr lang="en-US" sz="1200" b="0" i="0" kern="1200" dirty="0">
                <a:solidFill>
                  <a:schemeClr val="tx1"/>
                </a:solidFill>
                <a:effectLst/>
                <a:latin typeface="+mn-lt"/>
                <a:ea typeface="+mn-ea"/>
                <a:cs typeface="+mn-cs"/>
              </a:rPr>
              <a:t>All other tobacco products are taxed at 50% of the manufacturer’s list price.</a:t>
            </a:r>
            <a:r>
              <a:rPr lang="en-US" sz="1200" b="0" i="0" kern="1200" baseline="30000" dirty="0">
                <a:solidFill>
                  <a:schemeClr val="tx1"/>
                </a:solidFill>
                <a:effectLst/>
                <a:latin typeface="+mn-lt"/>
                <a:ea typeface="+mn-ea"/>
                <a:cs typeface="+mn-cs"/>
              </a:rPr>
              <a:t> (Truth initiative)</a:t>
            </a:r>
            <a:endParaRPr lang="en-US" sz="1200" b="0" i="0" kern="1200" dirty="0">
              <a:solidFill>
                <a:schemeClr val="tx1"/>
              </a:solidFill>
              <a:effectLst/>
              <a:latin typeface="+mn-lt"/>
              <a:ea typeface="+mn-ea"/>
              <a:cs typeface="+mn-cs"/>
            </a:endParaRPr>
          </a:p>
          <a:p>
            <a:endParaRPr lang="en-US" sz="1200" dirty="0">
              <a:solidFill>
                <a:srgbClr val="002060"/>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5C3F0B5A-AC58-4568-B135-ED06238069D2}" type="slidenum">
              <a:rPr lang="en-US" smtClean="0"/>
              <a:t>6</a:t>
            </a:fld>
            <a:endParaRPr lang="en-US" dirty="0"/>
          </a:p>
        </p:txBody>
      </p:sp>
    </p:spTree>
    <p:extLst>
      <p:ext uri="{BB962C8B-B14F-4D97-AF65-F5344CB8AC3E}">
        <p14:creationId xmlns:p14="http://schemas.microsoft.com/office/powerpoint/2010/main" val="429233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143000"/>
            <a:ext cx="5486400" cy="3086100"/>
          </a:xfrm>
        </p:spPr>
      </p:sp>
      <p:sp>
        <p:nvSpPr>
          <p:cNvPr id="3" name="Notes Placeholder 2"/>
          <p:cNvSpPr>
            <a:spLocks noGrp="1"/>
          </p:cNvSpPr>
          <p:nvPr>
            <p:ph type="body" idx="1"/>
          </p:nvPr>
        </p:nvSpPr>
        <p:spPr/>
        <p:txBody>
          <a:bodyPr/>
          <a:lstStyle/>
          <a:p>
            <a:r>
              <a:rPr lang="en-US" dirty="0"/>
              <a:t>First, although we talk about ‘smoking’ and ‘cigarettes’ a LOT, we are worried about all kinds of combustible</a:t>
            </a:r>
            <a:r>
              <a:rPr lang="en-US" baseline="0" dirty="0"/>
              <a:t> and non-combustible tobacco products!</a:t>
            </a:r>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7</a:t>
            </a:fld>
            <a:endParaRPr lang="en-US" dirty="0"/>
          </a:p>
        </p:txBody>
      </p:sp>
    </p:spTree>
    <p:extLst>
      <p:ext uri="{BB962C8B-B14F-4D97-AF65-F5344CB8AC3E}">
        <p14:creationId xmlns:p14="http://schemas.microsoft.com/office/powerpoint/2010/main" val="94563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34.4% </a:t>
            </a:r>
            <a:r>
              <a:rPr lang="en-US" dirty="0"/>
              <a:t>of high school students reported </a:t>
            </a:r>
            <a:r>
              <a:rPr lang="en-US" b="1" dirty="0"/>
              <a:t>ever</a:t>
            </a:r>
            <a:r>
              <a:rPr lang="en-US" dirty="0"/>
              <a:t> using tobacco products. </a:t>
            </a:r>
          </a:p>
        </p:txBody>
      </p:sp>
      <p:sp>
        <p:nvSpPr>
          <p:cNvPr id="4" name="Slide Number Placeholder 3"/>
          <p:cNvSpPr>
            <a:spLocks noGrp="1"/>
          </p:cNvSpPr>
          <p:nvPr>
            <p:ph type="sldNum" sz="quarter" idx="5"/>
          </p:nvPr>
        </p:nvSpPr>
        <p:spPr/>
        <p:txBody>
          <a:bodyPr/>
          <a:lstStyle/>
          <a:p>
            <a:fld id="{9907240A-3621-41CB-B6FD-218A880CF2DC}" type="slidenum">
              <a:rPr lang="en-US" smtClean="0"/>
              <a:t>8</a:t>
            </a:fld>
            <a:endParaRPr lang="en-US" dirty="0"/>
          </a:p>
        </p:txBody>
      </p:sp>
    </p:spTree>
    <p:extLst>
      <p:ext uri="{BB962C8B-B14F-4D97-AF65-F5344CB8AC3E}">
        <p14:creationId xmlns:p14="http://schemas.microsoft.com/office/powerpoint/2010/main" val="191448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1AF0639-9599-4EAC-A33F-C422D9010CE1}" type="slidenum">
              <a:rPr lang="en-US" smtClean="0"/>
              <a:pPr>
                <a:defRPr/>
              </a:pPr>
              <a:t>9</a:t>
            </a:fld>
            <a:endParaRPr lang="en-US" dirty="0"/>
          </a:p>
        </p:txBody>
      </p:sp>
    </p:spTree>
    <p:extLst>
      <p:ext uri="{BB962C8B-B14F-4D97-AF65-F5344CB8AC3E}">
        <p14:creationId xmlns:p14="http://schemas.microsoft.com/office/powerpoint/2010/main" val="29728884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07240A-3621-41CB-B6FD-218A880CF2DC}" type="slidenum">
              <a:rPr lang="en-US" smtClean="0"/>
              <a:t>10</a:t>
            </a:fld>
            <a:endParaRPr lang="en-US" dirty="0"/>
          </a:p>
        </p:txBody>
      </p:sp>
    </p:spTree>
    <p:extLst>
      <p:ext uri="{BB962C8B-B14F-4D97-AF65-F5344CB8AC3E}">
        <p14:creationId xmlns:p14="http://schemas.microsoft.com/office/powerpoint/2010/main" val="375155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610BCE6-E053-4C2B-94F4-9869B92BFD49}" type="datetimeFigureOut">
              <a:rPr lang="en-US" smtClean="0"/>
              <a:t>9/26/2019</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2191263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3947335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16660459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935165"/>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35165"/>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pPr>
              <a:defRPr/>
            </a:pPr>
            <a:r>
              <a:rPr lang="en-US" dirty="0"/>
              <a:t>2/7/2019</a:t>
            </a:r>
          </a:p>
        </p:txBody>
      </p:sp>
      <p:sp>
        <p:nvSpPr>
          <p:cNvPr id="6" name="Footer Placeholder 21"/>
          <p:cNvSpPr>
            <a:spLocks noGrp="1"/>
          </p:cNvSpPr>
          <p:nvPr>
            <p:ph type="ftr" sz="quarter" idx="11"/>
          </p:nvPr>
        </p:nvSpPr>
        <p:spPr>
          <a:xfrm>
            <a:off x="4038600" y="6356358"/>
            <a:ext cx="4114800" cy="365125"/>
          </a:xfrm>
          <a:prstGeom prst="rect">
            <a:avLst/>
          </a:prstGeom>
        </p:spPr>
        <p:txBody>
          <a:bodyPr/>
          <a:lstStyle>
            <a:lvl1pPr>
              <a:defRPr/>
            </a:lvl1pPr>
          </a:lstStyle>
          <a:p>
            <a:pPr>
              <a:defRPr/>
            </a:pPr>
            <a:endParaRPr lang="en-US" dirty="0"/>
          </a:p>
        </p:txBody>
      </p:sp>
      <p:sp>
        <p:nvSpPr>
          <p:cNvPr id="7" name="Slide Number Placeholder 17"/>
          <p:cNvSpPr>
            <a:spLocks noGrp="1"/>
          </p:cNvSpPr>
          <p:nvPr>
            <p:ph type="sldNum" sz="quarter" idx="12"/>
          </p:nvPr>
        </p:nvSpPr>
        <p:spPr/>
        <p:txBody>
          <a:bodyPr/>
          <a:lstStyle>
            <a:lvl1pPr>
              <a:defRPr/>
            </a:lvl1pPr>
          </a:lstStyle>
          <a:p>
            <a:pPr>
              <a:defRPr/>
            </a:pPr>
            <a:fld id="{BC632A41-7F4C-4317-A958-1609753E70AB}" type="slidenum">
              <a:rPr lang="en-US"/>
              <a:pPr>
                <a:defRPr/>
              </a:pPr>
              <a:t>‹#›</a:t>
            </a:fld>
            <a:endParaRPr lang="en-US" dirty="0"/>
          </a:p>
        </p:txBody>
      </p:sp>
    </p:spTree>
    <p:extLst>
      <p:ext uri="{BB962C8B-B14F-4D97-AF65-F5344CB8AC3E}">
        <p14:creationId xmlns:p14="http://schemas.microsoft.com/office/powerpoint/2010/main" val="35415848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9" name="Shape 9"/>
          <p:cNvSpPr>
            <a:spLocks noGrp="1"/>
          </p:cNvSpPr>
          <p:nvPr>
            <p:ph type="title"/>
          </p:nvPr>
        </p:nvSpPr>
        <p:spPr>
          <a:xfrm>
            <a:off x="1190629" y="142875"/>
            <a:ext cx="9810751" cy="1785938"/>
          </a:xfrm>
          <a:prstGeom prst="rect">
            <a:avLst/>
          </a:prstGeom>
          <a:ln>
            <a:miter lim="400000"/>
          </a:ln>
        </p:spPr>
        <p:txBody>
          <a:bodyPr lIns="50800" tIns="50800" rIns="50800" bIns="50800"/>
          <a:lstStyle>
            <a:lvl1pPr defTabSz="321473">
              <a:defRPr sz="5062">
                <a:solidFill>
                  <a:srgbClr val="FFFFFF"/>
                </a:solidFill>
                <a:uFillTx/>
                <a:latin typeface="+mj-lt"/>
                <a:ea typeface="+mj-ea"/>
                <a:cs typeface="+mj-cs"/>
                <a:sym typeface="Chalkboard"/>
              </a:defRPr>
            </a:lvl1pPr>
          </a:lstStyle>
          <a:p>
            <a:pPr lvl="0">
              <a:defRPr sz="1800">
                <a:solidFill>
                  <a:srgbClr val="000000"/>
                </a:solidFill>
              </a:defRPr>
            </a:pPr>
            <a:r>
              <a:rPr sz="5062">
                <a:solidFill>
                  <a:srgbClr val="FFFFFF"/>
                </a:solidFill>
              </a:rPr>
              <a:t>Title Text</a:t>
            </a:r>
          </a:p>
        </p:txBody>
      </p:sp>
      <p:sp>
        <p:nvSpPr>
          <p:cNvPr id="10" name="Shape 10"/>
          <p:cNvSpPr>
            <a:spLocks noGrp="1"/>
          </p:cNvSpPr>
          <p:nvPr>
            <p:ph type="body" idx="1"/>
          </p:nvPr>
        </p:nvSpPr>
        <p:spPr>
          <a:xfrm>
            <a:off x="1190629" y="2071688"/>
            <a:ext cx="9810751" cy="4036219"/>
          </a:xfrm>
          <a:prstGeom prst="rect">
            <a:avLst/>
          </a:prstGeom>
          <a:ln>
            <a:miter lim="400000"/>
          </a:ln>
        </p:spPr>
        <p:txBody>
          <a:bodyPr lIns="50800" tIns="50800" rIns="50800" bIns="50800" anchor="ctr"/>
          <a:lstStyle>
            <a:lvl1pPr marL="628390"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1pPr>
            <a:lvl2pPr marL="1012372"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2pPr>
            <a:lvl3pPr marL="1387424"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3pPr>
            <a:lvl4pPr marL="1789266"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4pPr>
            <a:lvl5pPr marL="2200037" indent="-306917" defTabSz="321473">
              <a:spcBef>
                <a:spcPts val="2109"/>
              </a:spcBef>
              <a:buClrTx/>
              <a:buSzPct val="43000"/>
              <a:buFontTx/>
              <a:buBlip>
                <a:blip r:embed="rId2"/>
              </a:buBlip>
              <a:defRPr sz="2531">
                <a:solidFill>
                  <a:srgbClr val="FFFFFF"/>
                </a:solidFill>
                <a:uFillTx/>
                <a:latin typeface="+mj-lt"/>
                <a:ea typeface="+mj-ea"/>
                <a:cs typeface="+mj-cs"/>
                <a:sym typeface="Chalkboard"/>
              </a:defRPr>
            </a:lvl5pPr>
          </a:lstStyle>
          <a:p>
            <a:pPr lvl="0">
              <a:defRPr sz="1800">
                <a:solidFill>
                  <a:srgbClr val="000000"/>
                </a:solidFill>
              </a:defRPr>
            </a:pPr>
            <a:r>
              <a:rPr sz="2531">
                <a:solidFill>
                  <a:srgbClr val="FFFFFF"/>
                </a:solidFill>
              </a:rPr>
              <a:t>Body Level One</a:t>
            </a:r>
          </a:p>
          <a:p>
            <a:pPr lvl="1">
              <a:defRPr sz="1800">
                <a:solidFill>
                  <a:srgbClr val="000000"/>
                </a:solidFill>
              </a:defRPr>
            </a:pPr>
            <a:r>
              <a:rPr sz="2531">
                <a:solidFill>
                  <a:srgbClr val="FFFFFF"/>
                </a:solidFill>
              </a:rPr>
              <a:t>Body Level Two</a:t>
            </a:r>
          </a:p>
          <a:p>
            <a:pPr lvl="2">
              <a:defRPr sz="1800">
                <a:solidFill>
                  <a:srgbClr val="000000"/>
                </a:solidFill>
              </a:defRPr>
            </a:pPr>
            <a:r>
              <a:rPr sz="2531">
                <a:solidFill>
                  <a:srgbClr val="FFFFFF"/>
                </a:solidFill>
              </a:rPr>
              <a:t>Body Level Three</a:t>
            </a:r>
          </a:p>
          <a:p>
            <a:pPr lvl="3">
              <a:defRPr sz="1800">
                <a:solidFill>
                  <a:srgbClr val="000000"/>
                </a:solidFill>
              </a:defRPr>
            </a:pPr>
            <a:r>
              <a:rPr sz="2531">
                <a:solidFill>
                  <a:srgbClr val="FFFFFF"/>
                </a:solidFill>
              </a:rPr>
              <a:t>Body Level Four</a:t>
            </a:r>
          </a:p>
          <a:p>
            <a:pPr lvl="4">
              <a:defRPr sz="1800">
                <a:solidFill>
                  <a:srgbClr val="000000"/>
                </a:solidFill>
              </a:defRPr>
            </a:pPr>
            <a:r>
              <a:rPr sz="2531">
                <a:solidFill>
                  <a:srgbClr val="FFFFFF"/>
                </a:solidFill>
              </a:rPr>
              <a:t>Body Level Five</a:t>
            </a:r>
          </a:p>
        </p:txBody>
      </p:sp>
    </p:spTree>
    <p:extLst>
      <p:ext uri="{BB962C8B-B14F-4D97-AF65-F5344CB8AC3E}">
        <p14:creationId xmlns:p14="http://schemas.microsoft.com/office/powerpoint/2010/main" val="360080446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dirty="0"/>
              <a:t>2/7/2019</a:t>
            </a:r>
          </a:p>
        </p:txBody>
      </p:sp>
      <p:sp>
        <p:nvSpPr>
          <p:cNvPr id="6" name="Footer Placeholder 5"/>
          <p:cNvSpPr>
            <a:spLocks noGrp="1" noChangeArrowheads="1"/>
          </p:cNvSpPr>
          <p:nvPr>
            <p:ph type="ftr" sz="quarter" idx="11"/>
          </p:nvPr>
        </p:nvSpPr>
        <p:spPr>
          <a:xfrm>
            <a:off x="4038600" y="6356358"/>
            <a:ext cx="4114800" cy="365125"/>
          </a:xfrm>
          <a:prstGeom prst="rect">
            <a:avLst/>
          </a:prstGeom>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0DC6EAC4-7975-47B0-A158-E0B28F6F6090}" type="slidenum">
              <a:rPr lang="en-US"/>
              <a:pPr>
                <a:defRPr/>
              </a:pPr>
              <a:t>‹#›</a:t>
            </a:fld>
            <a:endParaRPr lang="en-US" dirty="0"/>
          </a:p>
        </p:txBody>
      </p:sp>
    </p:spTree>
    <p:extLst>
      <p:ext uri="{BB962C8B-B14F-4D97-AF65-F5344CB8AC3E}">
        <p14:creationId xmlns:p14="http://schemas.microsoft.com/office/powerpoint/2010/main" val="2804754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1383912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960784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638083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239418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278509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F771F78-DE5B-4495-B9B3-DC72AAB2F834}" type="slidenum">
              <a:rPr lang="en-US" smtClean="0"/>
              <a:t>‹#›</a:t>
            </a:fld>
            <a:endParaRPr lang="en-US" dirty="0"/>
          </a:p>
        </p:txBody>
      </p:sp>
    </p:spTree>
    <p:extLst>
      <p:ext uri="{BB962C8B-B14F-4D97-AF65-F5344CB8AC3E}">
        <p14:creationId xmlns:p14="http://schemas.microsoft.com/office/powerpoint/2010/main" val="618306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5610BCE6-E053-4C2B-94F4-9869B92BFD49}" type="datetimeFigureOut">
              <a:rPr lang="en-US" smtClean="0"/>
              <a:t>9/26/2019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1912045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610BCE6-E053-4C2B-94F4-9869B92BFD49}" type="datetimeFigureOut">
              <a:rPr lang="en-US" smtClean="0"/>
              <a:t>9/26/2019</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75418267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610BCE6-E053-4C2B-94F4-9869B92BFD49}" type="datetimeFigureOut">
              <a:rPr lang="en-US" smtClean="0"/>
              <a:t>9/26/2019</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F771F78-DE5B-4495-B9B3-DC72AAB2F834}" type="slidenum">
              <a:rPr lang="en-US" smtClean="0"/>
              <a:t>‹#›</a:t>
            </a:fld>
            <a:endParaRPr lang="en-US" dirty="0"/>
          </a:p>
        </p:txBody>
      </p:sp>
    </p:spTree>
    <p:extLst>
      <p:ext uri="{BB962C8B-B14F-4D97-AF65-F5344CB8AC3E}">
        <p14:creationId xmlns:p14="http://schemas.microsoft.com/office/powerpoint/2010/main" val="181573392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emf"/><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hyperlink" Target="https://committoquitct.com/" TargetMode="External"/><Relationship Id="rId7" Type="http://schemas.openxmlformats.org/officeDocument/2006/relationships/image" Target="../media/image31.png"/><Relationship Id="rId12"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becomeanex.org/" TargetMode="External"/><Relationship Id="rId11" Type="http://schemas.openxmlformats.org/officeDocument/2006/relationships/image" Target="../media/image35.png"/><Relationship Id="rId5" Type="http://schemas.openxmlformats.org/officeDocument/2006/relationships/hyperlink" Target="http://www.smokefree.gov/" TargetMode="External"/><Relationship Id="rId10" Type="http://schemas.openxmlformats.org/officeDocument/2006/relationships/image" Target="../media/image34.png"/><Relationship Id="rId4" Type="http://schemas.openxmlformats.org/officeDocument/2006/relationships/hyperlink" Target="https://truthinitiative.org/what-we-do/quit-smoking-tools" TargetMode="External"/><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s://www.thetruth.com/articles/hot-topic/quit-vaping" TargetMode="External"/><Relationship Id="rId7"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6.png"/><Relationship Id="rId4" Type="http://schemas.openxmlformats.org/officeDocument/2006/relationships/hyperlink" Target="https://truthinitiative.org/press/press-release/new-study-reveals-breakthrough-texting-program-aids-young-vapers-quitti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56.png"/><Relationship Id="rId4" Type="http://schemas.openxmlformats.org/officeDocument/2006/relationships/diagramLayout" Target="../diagrams/layout1.xml"/><Relationship Id="rId9" Type="http://schemas.openxmlformats.org/officeDocument/2006/relationships/image" Target="../media/image55.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c.gov/tobacco/data_statistics/sgr/e-cigarettes/pdfs/2016_sgr_entire_report_508.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pediatrics.aappublications.org/content/141/5" TargetMode="External"/><Relationship Id="rId4" Type="http://schemas.openxmlformats.org/officeDocument/2006/relationships/hyperlink" Target="https://pediatrics.aappublications.org/"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ct.gov/dmhas/cwp/view.asp?a=2912&amp;q=335154" TargetMode="External"/><Relationship Id="rId7" Type="http://schemas.openxmlformats.org/officeDocument/2006/relationships/image" Target="../media/image2.jpg"/><Relationship Id="rId2" Type="http://schemas.openxmlformats.org/officeDocument/2006/relationships/hyperlink" Target="https://www.ct.gov/dmhas/cwp/view.asp?a=2912&amp;q=585848" TargetMode="External"/><Relationship Id="rId1" Type="http://schemas.openxmlformats.org/officeDocument/2006/relationships/slideLayout" Target="../slideLayouts/slideLayout7.xml"/><Relationship Id="rId6" Type="http://schemas.openxmlformats.org/officeDocument/2006/relationships/hyperlink" Target="http://ctclearinghouse.org/" TargetMode="External"/><Relationship Id="rId5" Type="http://schemas.openxmlformats.org/officeDocument/2006/relationships/hyperlink" Target="https://portal.ct.gov/DPH/Press-Room/Press-Releases---2018/High-School-Student-Vaping-Doubles-in-2-Years" TargetMode="External"/><Relationship Id="rId4" Type="http://schemas.openxmlformats.org/officeDocument/2006/relationships/hyperlink" Target="https://portal.ct.gov/DPH/Health-Education-Management--Surveillance/Tobacco/Tobacco-Use-Prevention--Control-Program" TargetMode="External"/><Relationship Id="rId9" Type="http://schemas.openxmlformats.org/officeDocument/2006/relationships/image" Target="../media/image57.png"/></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fda.gov/tobacco-products/products-ingredients-components/vaporizers-e-cigarettes-and-other-electronic-nicotine-delivery-systems-ends" TargetMode="External"/><Relationship Id="rId7" Type="http://schemas.openxmlformats.org/officeDocument/2006/relationships/image" Target="../media/image59.png"/><Relationship Id="rId2" Type="http://schemas.openxmlformats.org/officeDocument/2006/relationships/hyperlink" Target="https://www.cdc.gov/tobacco/basic_information/e-cigarettes/index.htm" TargetMode="Externa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hyperlink" Target="https://med.stanford.edu/tobaccopreventiontoolkit/about.html" TargetMode="External"/><Relationship Id="rId4" Type="http://schemas.openxmlformats.org/officeDocument/2006/relationships/hyperlink" Target="https://www.tobaccofreekids.org/what-we-do/industry-watch/e-cigarettes" TargetMode="External"/><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hyperlink" Target="https://therealcost.betobaccofree.hhs.gov/gm/hacked-ends.html" TargetMode="External"/><Relationship Id="rId2" Type="http://schemas.openxmlformats.org/officeDocument/2006/relationships/hyperlink" Target="https://www.fda.gov/tobacco-products/public-health-education-campaigns/real-cost-campaign" TargetMode="Externa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file:///C:\Users\mason\Downloads\What-You-Need-to-Know-and-How-to-Talk-to-Your-Kids-About-Vaping-Guide-Partnership-for-Drug-Free-Kids.pdf" TargetMode="External"/><Relationship Id="rId2" Type="http://schemas.openxmlformats.org/officeDocument/2006/relationships/hyperlink" Target="https://e-cigarettes.surgeongeneral.gov/documents/SGR_ECig_ParentTipSheet_508.pdf" TargetMode="Externa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hyperlink" Target="https://med.stanford.edu/tobaccopreventiontoolkit/about.html" TargetMode="External"/><Relationship Id="rId2" Type="http://schemas.openxmlformats.org/officeDocument/2006/relationships/hyperlink" Target="https://www.thetruth.com/articles/hot-topic/quit-vaping" TargetMode="Externa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55.png"/><Relationship Id="rId4" Type="http://schemas.openxmlformats.org/officeDocument/2006/relationships/hyperlink" Target="http://makesmokinghistory.org/dangers-of-vaping/schools/"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www.cdc.gov/tobacco/basic_information/e-cigarettes/youth-guide-to-e-cigarettes-presentation.html" TargetMode="External"/><Relationship Id="rId7" Type="http://schemas.openxmlformats.org/officeDocument/2006/relationships/image" Target="../media/image62.png"/><Relationship Id="rId2" Type="http://schemas.openxmlformats.org/officeDocument/2006/relationships/hyperlink" Target="https://www.scholastic.com/youthvapingrisks/?utm_campaign=CTP%20News:%20TRC%20Magic%20Ads%20-%2072219&amp;utm_medium=email&amp;utm_source=Eloqua" TargetMode="Externa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1.png"/><Relationship Id="rId4" Type="http://schemas.openxmlformats.org/officeDocument/2006/relationships/hyperlink" Target="https://med.stanford.edu/tobaccopreventiontoolkit/about.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42442" y="522200"/>
            <a:ext cx="11127782" cy="1340200"/>
          </a:xfrm>
        </p:spPr>
        <p:txBody>
          <a:bodyPr>
            <a:noAutofit/>
          </a:bodyPr>
          <a:lstStyle/>
          <a:p>
            <a:r>
              <a:rPr lang="en-US" sz="5400" b="1" dirty="0">
                <a:solidFill>
                  <a:srgbClr val="002060"/>
                </a:solidFill>
                <a:latin typeface="Arial" panose="020B0604020202020204" pitchFamily="34" charset="0"/>
                <a:cs typeface="Arial" panose="020B0604020202020204" pitchFamily="34" charset="0"/>
              </a:rPr>
              <a:t>Electronic Nicotine Delivery Systems (ENDS)</a:t>
            </a:r>
          </a:p>
        </p:txBody>
      </p:sp>
      <p:sp>
        <p:nvSpPr>
          <p:cNvPr id="3" name="Subtitle 2"/>
          <p:cNvSpPr>
            <a:spLocks noGrp="1"/>
          </p:cNvSpPr>
          <p:nvPr>
            <p:ph type="subTitle" idx="1"/>
          </p:nvPr>
        </p:nvSpPr>
        <p:spPr>
          <a:xfrm>
            <a:off x="542442" y="2002244"/>
            <a:ext cx="5937489" cy="3633625"/>
          </a:xfrm>
        </p:spPr>
        <p:txBody>
          <a:bodyPr>
            <a:noAutofit/>
          </a:bodyPr>
          <a:lstStyle/>
          <a:p>
            <a:r>
              <a:rPr lang="en-US" sz="3600" b="1" dirty="0">
                <a:solidFill>
                  <a:srgbClr val="002060"/>
                </a:solidFill>
                <a:latin typeface="Arial" panose="020B0604020202020204" pitchFamily="34" charset="0"/>
                <a:cs typeface="Arial" panose="020B0604020202020204" pitchFamily="34" charset="0"/>
              </a:rPr>
              <a:t>August 27, 2019</a:t>
            </a:r>
          </a:p>
          <a:p>
            <a:r>
              <a:rPr lang="en-US" sz="2800" b="1" dirty="0">
                <a:solidFill>
                  <a:srgbClr val="002060"/>
                </a:solidFill>
                <a:latin typeface="Arial" panose="020B0604020202020204" pitchFamily="34" charset="0"/>
                <a:cs typeface="Arial" panose="020B0604020202020204" pitchFamily="34" charset="0"/>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1416" y="5887616"/>
            <a:ext cx="811672" cy="681457"/>
          </a:xfrm>
          <a:prstGeom prst="rect">
            <a:avLst/>
          </a:prstGeom>
        </p:spPr>
      </p:pic>
      <p:sp>
        <p:nvSpPr>
          <p:cNvPr id="6" name="TextBox 5"/>
          <p:cNvSpPr txBox="1"/>
          <p:nvPr/>
        </p:nvSpPr>
        <p:spPr>
          <a:xfrm>
            <a:off x="1863088" y="5905178"/>
            <a:ext cx="1948107" cy="646331"/>
          </a:xfrm>
          <a:prstGeom prst="rect">
            <a:avLst/>
          </a:prstGeom>
          <a:noFill/>
        </p:spPr>
        <p:txBody>
          <a:bodyPr wrap="square" rtlCol="0">
            <a:spAutoFit/>
          </a:bodyPr>
          <a:lstStyle/>
          <a:p>
            <a:r>
              <a:rPr lang="en-US" b="1" dirty="0">
                <a:solidFill>
                  <a:srgbClr val="002060"/>
                </a:solidFill>
              </a:rPr>
              <a:t>Vaping Resource Workgroup</a:t>
            </a:r>
          </a:p>
        </p:txBody>
      </p:sp>
      <p:pic>
        <p:nvPicPr>
          <p:cNvPr id="7" name="Picture 6"/>
          <p:cNvPicPr>
            <a:picLocks noChangeAspect="1"/>
          </p:cNvPicPr>
          <p:nvPr/>
        </p:nvPicPr>
        <p:blipFill rotWithShape="1">
          <a:blip r:embed="rId3"/>
          <a:srcRect l="3245"/>
          <a:stretch/>
        </p:blipFill>
        <p:spPr>
          <a:xfrm>
            <a:off x="6858812" y="1624625"/>
            <a:ext cx="4973854" cy="4262991"/>
          </a:xfrm>
          <a:prstGeom prst="rect">
            <a:avLst/>
          </a:prstGeom>
          <a:effectLst>
            <a:softEdge rad="101600"/>
          </a:effectLst>
        </p:spPr>
      </p:pic>
      <p:pic>
        <p:nvPicPr>
          <p:cNvPr id="9" name="Picture 8">
            <a:extLst>
              <a:ext uri="{FF2B5EF4-FFF2-40B4-BE49-F238E27FC236}">
                <a16:creationId xmlns:a16="http://schemas.microsoft.com/office/drawing/2014/main" id="{675DF8AB-EB11-4462-AC9B-74FB8BBA6CE7}"/>
              </a:ext>
            </a:extLst>
          </p:cNvPr>
          <p:cNvPicPr>
            <a:picLocks noChangeAspect="1"/>
          </p:cNvPicPr>
          <p:nvPr/>
        </p:nvPicPr>
        <p:blipFill>
          <a:blip r:embed="rId4"/>
          <a:stretch>
            <a:fillRect/>
          </a:stretch>
        </p:blipFill>
        <p:spPr>
          <a:xfrm>
            <a:off x="185089" y="5887616"/>
            <a:ext cx="703885" cy="681457"/>
          </a:xfrm>
          <a:prstGeom prst="rect">
            <a:avLst/>
          </a:prstGeom>
        </p:spPr>
      </p:pic>
      <p:cxnSp>
        <p:nvCxnSpPr>
          <p:cNvPr id="10" name="Straight Connector 9"/>
          <p:cNvCxnSpPr/>
          <p:nvPr/>
        </p:nvCxnSpPr>
        <p:spPr>
          <a:xfrm>
            <a:off x="542442" y="2813538"/>
            <a:ext cx="5937489" cy="35170"/>
          </a:xfrm>
          <a:prstGeom prst="line">
            <a:avLst/>
          </a:prstGeom>
          <a:ln w="44450">
            <a:solidFill>
              <a:srgbClr val="00206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50800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88093-CFBC-415F-9858-8FBD00A42762}"/>
              </a:ext>
            </a:extLst>
          </p:cNvPr>
          <p:cNvSpPr>
            <a:spLocks noGrp="1"/>
          </p:cNvSpPr>
          <p:nvPr>
            <p:ph type="title"/>
          </p:nvPr>
        </p:nvSpPr>
        <p:spPr>
          <a:xfrm>
            <a:off x="738838" y="202490"/>
            <a:ext cx="10471472" cy="566341"/>
          </a:xfrm>
        </p:spPr>
        <p:txBody>
          <a:bodyPr>
            <a:normAutofit fontScale="90000"/>
          </a:bodyPr>
          <a:lstStyle/>
          <a:p>
            <a:pPr algn="ctr"/>
            <a:r>
              <a:rPr lang="en-US" sz="4000" b="1" dirty="0">
                <a:solidFill>
                  <a:srgbClr val="002060"/>
                </a:solidFill>
                <a:latin typeface="Arial" panose="020B0604020202020204" pitchFamily="34" charset="0"/>
                <a:cs typeface="Arial" panose="020B0604020202020204" pitchFamily="34" charset="0"/>
              </a:rPr>
              <a:t>CT Youth Cigarette vs. E-cigarette Use</a:t>
            </a:r>
          </a:p>
        </p:txBody>
      </p:sp>
      <p:pic>
        <p:nvPicPr>
          <p:cNvPr id="4" name="Picture 3">
            <a:extLst>
              <a:ext uri="{FF2B5EF4-FFF2-40B4-BE49-F238E27FC236}">
                <a16:creationId xmlns:a16="http://schemas.microsoft.com/office/drawing/2014/main" id="{638F26E4-C420-49FE-9D30-28BA68704C92}"/>
              </a:ext>
            </a:extLst>
          </p:cNvPr>
          <p:cNvPicPr>
            <a:picLocks noChangeAspect="1"/>
          </p:cNvPicPr>
          <p:nvPr/>
        </p:nvPicPr>
        <p:blipFill>
          <a:blip r:embed="rId3"/>
          <a:stretch>
            <a:fillRect/>
          </a:stretch>
        </p:blipFill>
        <p:spPr>
          <a:xfrm>
            <a:off x="1171441" y="768831"/>
            <a:ext cx="9823343" cy="5565433"/>
          </a:xfrm>
          <a:prstGeom prst="rect">
            <a:avLst/>
          </a:prstGeom>
          <a:ln>
            <a:solidFill>
              <a:srgbClr val="002060"/>
            </a:solidFill>
          </a:ln>
          <a:effectLst>
            <a:outerShdw blurRad="50800" dist="38100" dir="18900000" algn="bl" rotWithShape="0">
              <a:prstClr val="black">
                <a:alpha val="40000"/>
              </a:prstClr>
            </a:outerShdw>
          </a:effectLst>
        </p:spPr>
      </p:pic>
      <p:sp>
        <p:nvSpPr>
          <p:cNvPr id="3" name="TextBox 2"/>
          <p:cNvSpPr txBox="1"/>
          <p:nvPr/>
        </p:nvSpPr>
        <p:spPr>
          <a:xfrm>
            <a:off x="738838" y="6417612"/>
            <a:ext cx="11050292"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CT School Health Survey-Youth Tobacco Survey 2000-2017</a:t>
            </a:r>
          </a:p>
        </p:txBody>
      </p:sp>
    </p:spTree>
    <p:extLst>
      <p:ext uri="{BB962C8B-B14F-4D97-AF65-F5344CB8AC3E}">
        <p14:creationId xmlns:p14="http://schemas.microsoft.com/office/powerpoint/2010/main" val="2532244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8194" name="Title 1"/>
          <p:cNvSpPr>
            <a:spLocks noGrp="1"/>
          </p:cNvSpPr>
          <p:nvPr>
            <p:ph type="title"/>
          </p:nvPr>
        </p:nvSpPr>
        <p:spPr>
          <a:xfrm>
            <a:off x="1674421" y="209479"/>
            <a:ext cx="9203375" cy="720190"/>
          </a:xfrm>
        </p:spPr>
        <p:txBody>
          <a:bodyPr>
            <a:normAutofit/>
          </a:bodyPr>
          <a:lstStyle/>
          <a:p>
            <a:pPr algn="ctr"/>
            <a:r>
              <a:rPr lang="en-US" altLang="en-US" sz="4000" b="1" dirty="0">
                <a:solidFill>
                  <a:srgbClr val="002060"/>
                </a:solidFill>
                <a:latin typeface="Arial" panose="020B0604020202020204" pitchFamily="34" charset="0"/>
                <a:cs typeface="Arial" panose="020B0604020202020204" pitchFamily="34" charset="0"/>
              </a:rPr>
              <a:t>Tobacco Products Used by CT Adults</a:t>
            </a:r>
          </a:p>
        </p:txBody>
      </p:sp>
      <p:graphicFrame>
        <p:nvGraphicFramePr>
          <p:cNvPr id="2" name="Content Placeholder 3"/>
          <p:cNvGraphicFramePr>
            <a:graphicFrameLocks noGrp="1"/>
          </p:cNvGraphicFramePr>
          <p:nvPr>
            <p:ph idx="1"/>
            <p:extLst>
              <p:ext uri="{D42A27DB-BD31-4B8C-83A1-F6EECF244321}">
                <p14:modId xmlns:p14="http://schemas.microsoft.com/office/powerpoint/2010/main" val="2660955757"/>
              </p:ext>
            </p:extLst>
          </p:nvPr>
        </p:nvGraphicFramePr>
        <p:xfrm>
          <a:off x="1812900" y="1116281"/>
          <a:ext cx="9258928" cy="5012918"/>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3560260" y="6205599"/>
            <a:ext cx="5764206" cy="338554"/>
          </a:xfrm>
          <a:prstGeom prst="rect">
            <a:avLst/>
          </a:prstGeom>
        </p:spPr>
        <p:txBody>
          <a:bodyPr wrap="none">
            <a:spAutoFit/>
          </a:bodyPr>
          <a:lstStyle/>
          <a:p>
            <a:pPr algn="ctr"/>
            <a:r>
              <a:rPr lang="en-US" sz="1600" dirty="0">
                <a:solidFill>
                  <a:srgbClr val="002060"/>
                </a:solidFill>
                <a:latin typeface="Arial" panose="020B0604020202020204" pitchFamily="34" charset="0"/>
                <a:cs typeface="Arial" panose="020B0604020202020204" pitchFamily="34" charset="0"/>
              </a:rPr>
              <a:t>Source: </a:t>
            </a:r>
            <a:r>
              <a:rPr lang="en-US" sz="1600" b="1" dirty="0">
                <a:solidFill>
                  <a:srgbClr val="002060"/>
                </a:solidFill>
                <a:latin typeface="Arial" panose="020B0604020202020204" pitchFamily="34" charset="0"/>
                <a:cs typeface="Arial" panose="020B0604020202020204" pitchFamily="34" charset="0"/>
              </a:rPr>
              <a:t>2015</a:t>
            </a:r>
            <a:r>
              <a:rPr lang="en-US" sz="1600" dirty="0">
                <a:solidFill>
                  <a:srgbClr val="002060"/>
                </a:solidFill>
                <a:latin typeface="Arial" panose="020B0604020202020204" pitchFamily="34" charset="0"/>
                <a:cs typeface="Arial" panose="020B0604020202020204" pitchFamily="34" charset="0"/>
              </a:rPr>
              <a:t> CT Behavioral Risk Factor Surveillance System</a:t>
            </a:r>
          </a:p>
        </p:txBody>
      </p:sp>
    </p:spTree>
    <p:extLst>
      <p:ext uri="{BB962C8B-B14F-4D97-AF65-F5344CB8AC3E}">
        <p14:creationId xmlns:p14="http://schemas.microsoft.com/office/powerpoint/2010/main" val="31725338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C009119-3D2E-4463-AEF3-FC8A73E2DAFB}" type="slidenum">
              <a:rPr lang="en-US" smtClean="0"/>
              <a:t>12</a:t>
            </a:fld>
            <a:endParaRPr lang="en-US" dirty="0"/>
          </a:p>
        </p:txBody>
      </p:sp>
      <p:pic>
        <p:nvPicPr>
          <p:cNvPr id="307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0874" y="4507079"/>
            <a:ext cx="1259132" cy="193894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634" y="283635"/>
            <a:ext cx="1750637" cy="175063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descr="vibe Complete Kit"/>
          <p:cNvPicPr/>
          <p:nvPr/>
        </p:nvPicPr>
        <p:blipFill>
          <a:blip r:embed="rId5">
            <a:extLst>
              <a:ext uri="{28A0092B-C50C-407E-A947-70E740481C1C}">
                <a14:useLocalDpi xmlns:a14="http://schemas.microsoft.com/office/drawing/2010/main" val="0"/>
              </a:ext>
            </a:extLst>
          </a:blip>
          <a:srcRect/>
          <a:stretch>
            <a:fillRect/>
          </a:stretch>
        </p:blipFill>
        <p:spPr bwMode="auto">
          <a:xfrm>
            <a:off x="9068775" y="3856902"/>
            <a:ext cx="377796" cy="2486868"/>
          </a:xfrm>
          <a:prstGeom prst="rect">
            <a:avLst/>
          </a:prstGeom>
          <a:noFill/>
          <a:ln>
            <a:noFill/>
          </a:ln>
          <a:effectLst>
            <a:outerShdw blurRad="50800" dist="38100" dir="2700000" algn="tl" rotWithShape="0">
              <a:prstClr val="black">
                <a:alpha val="40000"/>
              </a:prstClr>
            </a:outerShdw>
          </a:effectLst>
        </p:spPr>
      </p:pic>
      <p:pic>
        <p:nvPicPr>
          <p:cNvPr id="12" name="Picture 11" descr="alto Complete Kit"/>
          <p:cNvPicPr/>
          <p:nvPr/>
        </p:nvPicPr>
        <p:blipFill>
          <a:blip r:embed="rId6">
            <a:extLst>
              <a:ext uri="{28A0092B-C50C-407E-A947-70E740481C1C}">
                <a14:useLocalDpi xmlns:a14="http://schemas.microsoft.com/office/drawing/2010/main" val="0"/>
              </a:ext>
            </a:extLst>
          </a:blip>
          <a:srcRect/>
          <a:stretch>
            <a:fillRect/>
          </a:stretch>
        </p:blipFill>
        <p:spPr bwMode="auto">
          <a:xfrm>
            <a:off x="9694589" y="3122311"/>
            <a:ext cx="488266" cy="2110057"/>
          </a:xfrm>
          <a:prstGeom prst="rect">
            <a:avLst/>
          </a:prstGeom>
          <a:noFill/>
          <a:ln>
            <a:noFill/>
          </a:ln>
          <a:effectLst>
            <a:outerShdw blurRad="50800" dist="38100" dir="2700000" algn="tl" rotWithShape="0">
              <a:prstClr val="black">
                <a:alpha val="40000"/>
              </a:prstClr>
            </a:outerShdw>
          </a:effec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0535" y="179147"/>
            <a:ext cx="2080339" cy="2039097"/>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261526D3-0101-48E9-9B8F-0B8D7F8471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10905" y="1155277"/>
            <a:ext cx="1821807" cy="1821807"/>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78874055-142A-4F98-BAC5-DCA44DE53B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13532" y="1252645"/>
            <a:ext cx="1789304" cy="1789304"/>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494692" y="553915"/>
            <a:ext cx="477248" cy="246221"/>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Juul</a:t>
            </a:r>
          </a:p>
        </p:txBody>
      </p:sp>
      <p:sp>
        <p:nvSpPr>
          <p:cNvPr id="4" name="TextBox 3"/>
          <p:cNvSpPr txBox="1"/>
          <p:nvPr/>
        </p:nvSpPr>
        <p:spPr>
          <a:xfrm>
            <a:off x="11181588" y="4466547"/>
            <a:ext cx="668215" cy="400110"/>
          </a:xfrm>
          <a:prstGeom prst="rect">
            <a:avLst/>
          </a:prstGeom>
          <a:noFill/>
        </p:spPr>
        <p:txBody>
          <a:bodyPr wrap="square" rtlCol="0">
            <a:spAutoFit/>
          </a:bodyPr>
          <a:lstStyle/>
          <a:p>
            <a:r>
              <a:rPr lang="en-US" sz="1000" b="1" dirty="0">
                <a:latin typeface="Arial" panose="020B0604020202020204" pitchFamily="34" charset="0"/>
                <a:cs typeface="Arial" panose="020B0604020202020204" pitchFamily="34" charset="0"/>
              </a:rPr>
              <a:t>Suorin    Drop</a:t>
            </a:r>
          </a:p>
        </p:txBody>
      </p:sp>
      <p:pic>
        <p:nvPicPr>
          <p:cNvPr id="6" name="Picture 5"/>
          <p:cNvPicPr>
            <a:picLocks noChangeAspect="1"/>
          </p:cNvPicPr>
          <p:nvPr/>
        </p:nvPicPr>
        <p:blipFill>
          <a:blip r:embed="rId10"/>
          <a:stretch>
            <a:fillRect/>
          </a:stretch>
        </p:blipFill>
        <p:spPr>
          <a:xfrm>
            <a:off x="3998271" y="2034272"/>
            <a:ext cx="4152916" cy="3368152"/>
          </a:xfrm>
          <a:prstGeom prst="rect">
            <a:avLst/>
          </a:prstGeom>
          <a:effectLst>
            <a:softEdge rad="127000"/>
          </a:effectLst>
        </p:spPr>
      </p:pic>
      <p:pic>
        <p:nvPicPr>
          <p:cNvPr id="5" name="Picture 4"/>
          <p:cNvPicPr>
            <a:picLocks noChangeAspect="1"/>
          </p:cNvPicPr>
          <p:nvPr/>
        </p:nvPicPr>
        <p:blipFill rotWithShape="1">
          <a:blip r:embed="rId11"/>
          <a:srcRect l="14612" t="7666" r="1207" b="-481"/>
          <a:stretch/>
        </p:blipFill>
        <p:spPr>
          <a:xfrm>
            <a:off x="348915" y="3282420"/>
            <a:ext cx="2758179" cy="30613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375395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641" y="1068420"/>
            <a:ext cx="6523338" cy="3415714"/>
          </a:xfrm>
          <a:prstGeom prst="rect">
            <a:avLst/>
          </a:prstGeom>
        </p:spPr>
      </p:pic>
      <p:sp>
        <p:nvSpPr>
          <p:cNvPr id="2" name="TextBox 1"/>
          <p:cNvSpPr txBox="1"/>
          <p:nvPr/>
        </p:nvSpPr>
        <p:spPr>
          <a:xfrm>
            <a:off x="1533827" y="161827"/>
            <a:ext cx="9004041" cy="1077218"/>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Electronic Nicotine Delivery Systems (ENDS)</a:t>
            </a:r>
          </a:p>
          <a:p>
            <a:pPr algn="ctr"/>
            <a:r>
              <a:rPr lang="en-US" sz="3200" b="1" dirty="0">
                <a:solidFill>
                  <a:srgbClr val="002060"/>
                </a:solidFill>
                <a:latin typeface="Arial" panose="020B0604020202020204" pitchFamily="34" charset="0"/>
                <a:cs typeface="Arial" panose="020B0604020202020204" pitchFamily="34" charset="0"/>
              </a:rPr>
              <a:t> = E-Cigarettes = Vapes …</a:t>
            </a:r>
          </a:p>
        </p:txBody>
      </p:sp>
      <p:sp>
        <p:nvSpPr>
          <p:cNvPr id="3" name="TextBox 2"/>
          <p:cNvSpPr txBox="1"/>
          <p:nvPr/>
        </p:nvSpPr>
        <p:spPr>
          <a:xfrm>
            <a:off x="643230" y="995618"/>
            <a:ext cx="3987263" cy="5632311"/>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E-cigarettes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Cigalikes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E-cigars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E-pipes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E-hookahs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Hookah pens and sticks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Shisha sticks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Vapes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V-pens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Vape pens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Juuls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Pod vapes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Mods, box mod kits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Tank systems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Squonks</a:t>
            </a:r>
          </a:p>
        </p:txBody>
      </p:sp>
      <p:sp>
        <p:nvSpPr>
          <p:cNvPr id="5" name="TextBox 4"/>
          <p:cNvSpPr txBox="1"/>
          <p:nvPr/>
        </p:nvSpPr>
        <p:spPr>
          <a:xfrm>
            <a:off x="6749990" y="3637437"/>
            <a:ext cx="5068168" cy="2800767"/>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13500000" scaled="1"/>
            <a:tileRect/>
          </a:gradFill>
          <a:ln w="12700">
            <a:solidFill>
              <a:schemeClr val="accent1">
                <a:shade val="50000"/>
              </a:schemeClr>
            </a:solidFill>
          </a:ln>
          <a:effectLst>
            <a:outerShdw blurRad="76200" dir="13500000" sy="23000" kx="1200000" algn="br" rotWithShape="0">
              <a:prstClr val="black">
                <a:alpha val="20000"/>
              </a:prstClr>
            </a:outerShdw>
          </a:effectLst>
        </p:spPr>
        <p:txBody>
          <a:bodyPr wrap="square" rtlCol="0">
            <a:spAutoFit/>
          </a:bodyPr>
          <a:lstStyle/>
          <a:p>
            <a:pPr algn="ctr"/>
            <a:r>
              <a:rPr lang="en-US" sz="2800" b="1" dirty="0">
                <a:solidFill>
                  <a:srgbClr val="002060"/>
                </a:solidFill>
                <a:latin typeface="Arial" panose="020B0604020202020204" pitchFamily="34" charset="0"/>
                <a:cs typeface="Arial" panose="020B0604020202020204" pitchFamily="34" charset="0"/>
              </a:rPr>
              <a:t>DID YOU KNOW?</a:t>
            </a:r>
          </a:p>
          <a:p>
            <a:pPr algn="ctr"/>
            <a:endParaRPr lang="en-US" sz="2200" b="1" i="1" dirty="0">
              <a:solidFill>
                <a:srgbClr val="002060"/>
              </a:solidFill>
              <a:latin typeface="Arial" panose="020B0604020202020204" pitchFamily="34" charset="0"/>
              <a:cs typeface="Arial" panose="020B0604020202020204" pitchFamily="34" charset="0"/>
            </a:endParaRPr>
          </a:p>
          <a:p>
            <a:pPr algn="ctr"/>
            <a:r>
              <a:rPr lang="en-US" sz="2200" b="1" i="1" dirty="0">
                <a:solidFill>
                  <a:srgbClr val="002060"/>
                </a:solidFill>
                <a:latin typeface="Arial" panose="020B0604020202020204" pitchFamily="34" charset="0"/>
                <a:cs typeface="Arial" panose="020B0604020202020204" pitchFamily="34" charset="0"/>
              </a:rPr>
              <a:t>Vaping</a:t>
            </a:r>
            <a:r>
              <a:rPr lang="en-US" sz="2200" i="1" dirty="0">
                <a:solidFill>
                  <a:srgbClr val="002060"/>
                </a:solidFill>
                <a:latin typeface="Arial" panose="020B0604020202020204" pitchFamily="34" charset="0"/>
                <a:cs typeface="Arial" panose="020B0604020202020204" pitchFamily="34" charset="0"/>
              </a:rPr>
              <a:t> is actually a </a:t>
            </a:r>
            <a:r>
              <a:rPr lang="en-US" sz="22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misnomer</a:t>
            </a:r>
            <a:r>
              <a:rPr lang="en-US" sz="2200" i="1" dirty="0">
                <a:solidFill>
                  <a:srgbClr val="002060"/>
                </a:solidFill>
                <a:latin typeface="Arial" panose="020B0604020202020204" pitchFamily="34" charset="0"/>
                <a:cs typeface="Arial" panose="020B0604020202020204" pitchFamily="34" charset="0"/>
              </a:rPr>
              <a:t>. </a:t>
            </a:r>
          </a:p>
          <a:p>
            <a:pPr algn="ctr"/>
            <a:r>
              <a:rPr lang="en-US" sz="2200" i="1" dirty="0">
                <a:solidFill>
                  <a:srgbClr val="002060"/>
                </a:solidFill>
                <a:latin typeface="Arial" panose="020B0604020202020204" pitchFamily="34" charset="0"/>
                <a:cs typeface="Arial" panose="020B0604020202020204" pitchFamily="34" charset="0"/>
              </a:rPr>
              <a:t>ENDS create </a:t>
            </a:r>
            <a:r>
              <a:rPr lang="en-US" sz="2200" b="1" i="1" dirty="0">
                <a:solidFill>
                  <a:srgbClr val="002060"/>
                </a:solidFill>
                <a:latin typeface="Arial" panose="020B0604020202020204" pitchFamily="34" charset="0"/>
                <a:cs typeface="Arial" panose="020B0604020202020204" pitchFamily="34" charset="0"/>
              </a:rPr>
              <a:t>aerosol</a:t>
            </a:r>
            <a:r>
              <a:rPr lang="en-US" sz="2200" i="1" dirty="0">
                <a:solidFill>
                  <a:srgbClr val="002060"/>
                </a:solidFill>
                <a:latin typeface="Arial" panose="020B0604020202020204" pitchFamily="34" charset="0"/>
                <a:cs typeface="Arial" panose="020B0604020202020204" pitchFamily="34" charset="0"/>
              </a:rPr>
              <a:t>, </a:t>
            </a:r>
            <a:r>
              <a:rPr lang="en-US" sz="2200" i="1" u="sng" dirty="0">
                <a:solidFill>
                  <a:srgbClr val="002060"/>
                </a:solidFill>
                <a:latin typeface="Arial" panose="020B0604020202020204" pitchFamily="34" charset="0"/>
                <a:cs typeface="Arial" panose="020B0604020202020204" pitchFamily="34" charset="0"/>
              </a:rPr>
              <a:t>not</a:t>
            </a:r>
            <a:r>
              <a:rPr lang="en-US" sz="2200" i="1" dirty="0">
                <a:solidFill>
                  <a:srgbClr val="002060"/>
                </a:solidFill>
                <a:latin typeface="Arial" panose="020B0604020202020204" pitchFamily="34" charset="0"/>
                <a:cs typeface="Arial" panose="020B0604020202020204" pitchFamily="34" charset="0"/>
              </a:rPr>
              <a:t> water vapor.</a:t>
            </a:r>
          </a:p>
          <a:p>
            <a:pPr algn="ctr"/>
            <a:r>
              <a:rPr lang="en-US" sz="2200" i="1" dirty="0">
                <a:solidFill>
                  <a:srgbClr val="002060"/>
                </a:solidFill>
                <a:latin typeface="Arial" panose="020B0604020202020204" pitchFamily="34" charset="0"/>
                <a:cs typeface="Arial" panose="020B0604020202020204" pitchFamily="34" charset="0"/>
              </a:rPr>
              <a:t> </a:t>
            </a:r>
          </a:p>
          <a:p>
            <a:pPr algn="ctr"/>
            <a:r>
              <a:rPr lang="en-US" sz="2000" i="1" dirty="0">
                <a:solidFill>
                  <a:srgbClr val="002060"/>
                </a:solidFill>
                <a:latin typeface="Arial" panose="020B0604020202020204" pitchFamily="34" charset="0"/>
                <a:cs typeface="Arial" panose="020B0604020202020204" pitchFamily="34" charset="0"/>
              </a:rPr>
              <a:t>Aerosol </a:t>
            </a:r>
            <a:r>
              <a:rPr lang="en-US" sz="2000" dirty="0">
                <a:solidFill>
                  <a:srgbClr val="002060"/>
                </a:solidFill>
                <a:latin typeface="Arial" panose="020B0604020202020204" pitchFamily="34" charset="0"/>
                <a:cs typeface="Arial" panose="020B0604020202020204" pitchFamily="34" charset="0"/>
              </a:rPr>
              <a:t>is </a:t>
            </a:r>
            <a:r>
              <a:rPr lang="en-US" sz="2000" u="sng" dirty="0">
                <a:solidFill>
                  <a:srgbClr val="002060"/>
                </a:solidFill>
                <a:latin typeface="Arial" panose="020B0604020202020204" pitchFamily="34" charset="0"/>
                <a:cs typeface="Arial" panose="020B0604020202020204" pitchFamily="34" charset="0"/>
              </a:rPr>
              <a:t>not</a:t>
            </a:r>
            <a:r>
              <a:rPr lang="en-US" sz="2000" dirty="0">
                <a:solidFill>
                  <a:srgbClr val="002060"/>
                </a:solidFill>
                <a:latin typeface="Arial" panose="020B0604020202020204" pitchFamily="34" charset="0"/>
                <a:cs typeface="Arial" panose="020B0604020202020204" pitchFamily="34" charset="0"/>
              </a:rPr>
              <a:t> harmless.  It contains harmful and potentially harmful chemicals in addition to nicotine. </a:t>
            </a:r>
          </a:p>
        </p:txBody>
      </p:sp>
      <p:pic>
        <p:nvPicPr>
          <p:cNvPr id="6" name="Picture 5" descr="vibe Complete Ki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52725" y="4027362"/>
            <a:ext cx="366247" cy="2410842"/>
          </a:xfrm>
          <a:prstGeom prst="rect">
            <a:avLst/>
          </a:prstGeom>
          <a:noFill/>
          <a:ln>
            <a:noFill/>
          </a:ln>
          <a:effectLst>
            <a:outerShdw blurRad="50800" dist="38100" dir="2700000" algn="tl" rotWithShape="0">
              <a:prstClr val="black">
                <a:alpha val="40000"/>
              </a:prstClr>
            </a:outerShdw>
          </a:effectLst>
        </p:spPr>
      </p:pic>
      <p:sp>
        <p:nvSpPr>
          <p:cNvPr id="10" name="Flowchart: Connector 9"/>
          <p:cNvSpPr/>
          <p:nvPr/>
        </p:nvSpPr>
        <p:spPr>
          <a:xfrm rot="20334190">
            <a:off x="4620103" y="3353671"/>
            <a:ext cx="961740" cy="505176"/>
          </a:xfrm>
          <a:prstGeom prst="flowChartConnecto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p:cNvSpPr/>
          <p:nvPr/>
        </p:nvSpPr>
        <p:spPr>
          <a:xfrm rot="20057305">
            <a:off x="3722175" y="3806834"/>
            <a:ext cx="961740" cy="493089"/>
          </a:xfrm>
          <a:prstGeom prst="flowChartConnector">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lto Complete Kit"/>
          <p:cNvPicPr/>
          <p:nvPr/>
        </p:nvPicPr>
        <p:blipFill>
          <a:blip r:embed="rId5">
            <a:extLst>
              <a:ext uri="{28A0092B-C50C-407E-A947-70E740481C1C}">
                <a14:useLocalDpi xmlns:a14="http://schemas.microsoft.com/office/drawing/2010/main" val="0"/>
              </a:ext>
            </a:extLst>
          </a:blip>
          <a:srcRect/>
          <a:stretch>
            <a:fillRect/>
          </a:stretch>
        </p:blipFill>
        <p:spPr bwMode="auto">
          <a:xfrm>
            <a:off x="5112106" y="4328147"/>
            <a:ext cx="488266" cy="2110057"/>
          </a:xfrm>
          <a:prstGeom prst="rect">
            <a:avLst/>
          </a:prstGeom>
          <a:noFill/>
          <a:ln>
            <a:noFill/>
          </a:ln>
          <a:effectLst>
            <a:outerShdw blurRad="50800" dist="38100" dir="2700000" algn="tl" rotWithShape="0">
              <a:prstClr val="black">
                <a:alpha val="40000"/>
              </a:prstClr>
            </a:outerShdw>
          </a:effectLst>
        </p:spPr>
      </p:pic>
      <p:sp>
        <p:nvSpPr>
          <p:cNvPr id="7" name="Rectangle 6"/>
          <p:cNvSpPr/>
          <p:nvPr/>
        </p:nvSpPr>
        <p:spPr>
          <a:xfrm>
            <a:off x="5970533" y="2217705"/>
            <a:ext cx="2164375" cy="830997"/>
          </a:xfrm>
          <a:prstGeom prst="rect">
            <a:avLst/>
          </a:prstGeom>
          <a:noFill/>
        </p:spPr>
        <p:txBody>
          <a:bodyPr wrap="none">
            <a:spAutoFit/>
          </a:bodyPr>
          <a:lstStyle/>
          <a:p>
            <a:pPr algn="ctr"/>
            <a:r>
              <a:rPr lang="en-US" sz="4800" dirty="0">
                <a:solidFill>
                  <a:schemeClr val="bg1">
                    <a:lumMod val="85000"/>
                  </a:schemeClr>
                </a:solidFill>
                <a:latin typeface="Arial Black" panose="020B0A04020102020204" pitchFamily="34" charset="0"/>
                <a:cs typeface="Aharoni" panose="02010803020104030203" pitchFamily="2" charset="-79"/>
              </a:rPr>
              <a:t>ENDS</a:t>
            </a:r>
            <a:r>
              <a:rPr lang="en-US" sz="2800" b="1" i="1" dirty="0">
                <a:solidFill>
                  <a:schemeClr val="bg1">
                    <a:lumMod val="6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00760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75168" y="154282"/>
            <a:ext cx="7358063" cy="961823"/>
          </a:xfrm>
        </p:spPr>
        <p:txBody>
          <a:bodyPr>
            <a:noAutofit/>
          </a:bodyPr>
          <a:lstStyle/>
          <a:p>
            <a:pPr algn="ctr"/>
            <a:r>
              <a:rPr lang="en-US" sz="3600" b="1" dirty="0">
                <a:solidFill>
                  <a:srgbClr val="002060"/>
                </a:solidFill>
                <a:latin typeface="Arial" panose="020B0604020202020204" pitchFamily="34" charset="0"/>
                <a:ea typeface="Arial" charset="0"/>
                <a:cs typeface="Arial" panose="020B0604020202020204" pitchFamily="34" charset="0"/>
              </a:rPr>
              <a:t>Anatomy of a Pod-based System</a:t>
            </a:r>
          </a:p>
        </p:txBody>
      </p:sp>
      <p:sp>
        <p:nvSpPr>
          <p:cNvPr id="5" name="AutoShape 2" descr="mage result for vape pen"/>
          <p:cNvSpPr>
            <a:spLocks noChangeAspect="1" noChangeArrowheads="1"/>
          </p:cNvSpPr>
          <p:nvPr/>
        </p:nvSpPr>
        <p:spPr bwMode="auto">
          <a:xfrm>
            <a:off x="1524003" y="0"/>
            <a:ext cx="214313" cy="21431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4294" tIns="32147" rIns="64294" bIns="32147" numCol="1" anchor="t" anchorCtr="0" compatLnSpc="1">
            <a:prstTxWarp prst="textNoShape">
              <a:avLst/>
            </a:prstTxWarp>
          </a:bodyPr>
          <a:lstStyle/>
          <a:p>
            <a:endParaRPr lang="en-US" sz="1266" dirty="0"/>
          </a:p>
        </p:txBody>
      </p:sp>
      <p:sp>
        <p:nvSpPr>
          <p:cNvPr id="12" name="Rectangle 11"/>
          <p:cNvSpPr/>
          <p:nvPr/>
        </p:nvSpPr>
        <p:spPr>
          <a:xfrm>
            <a:off x="2918133" y="3964309"/>
            <a:ext cx="4179095" cy="80367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7" name="Rectangle 16"/>
          <p:cNvSpPr/>
          <p:nvPr/>
        </p:nvSpPr>
        <p:spPr>
          <a:xfrm>
            <a:off x="7097225" y="3964309"/>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5" name="Hexagon 14"/>
          <p:cNvSpPr/>
          <p:nvPr/>
        </p:nvSpPr>
        <p:spPr>
          <a:xfrm rot="5400000">
            <a:off x="6775754" y="4226220"/>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6" name="Oval 15"/>
          <p:cNvSpPr/>
          <p:nvPr/>
        </p:nvSpPr>
        <p:spPr>
          <a:xfrm>
            <a:off x="5757771" y="4312567"/>
            <a:ext cx="107156" cy="1071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19" name="Straight Connector 18"/>
          <p:cNvCxnSpPr/>
          <p:nvPr/>
        </p:nvCxnSpPr>
        <p:spPr>
          <a:xfrm>
            <a:off x="6957297" y="4366145"/>
            <a:ext cx="279859" cy="0"/>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562697" y="3964309"/>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5" name="Round Same Side Corner Rectangle 24"/>
          <p:cNvSpPr/>
          <p:nvPr/>
        </p:nvSpPr>
        <p:spPr>
          <a:xfrm rot="16200000">
            <a:off x="7748407" y="3926901"/>
            <a:ext cx="750095" cy="8784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9" name="Hexagon 28"/>
          <p:cNvSpPr/>
          <p:nvPr/>
        </p:nvSpPr>
        <p:spPr>
          <a:xfrm rot="5400000">
            <a:off x="8241226" y="4226220"/>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30" name="Straight Connector 29"/>
          <p:cNvCxnSpPr/>
          <p:nvPr/>
        </p:nvCxnSpPr>
        <p:spPr>
          <a:xfrm>
            <a:off x="8166407" y="4366144"/>
            <a:ext cx="536220" cy="2"/>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7684208" y="4232199"/>
            <a:ext cx="428623" cy="267890"/>
          </a:xfrm>
          <a:prstGeom prst="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chemeClr val="accent4">
                  <a:lumMod val="75000"/>
                </a:schemeClr>
              </a:solidFill>
            </a:endParaRPr>
          </a:p>
        </p:txBody>
      </p:sp>
      <p:sp>
        <p:nvSpPr>
          <p:cNvPr id="57" name="Rectangle 56"/>
          <p:cNvSpPr/>
          <p:nvPr/>
        </p:nvSpPr>
        <p:spPr>
          <a:xfrm>
            <a:off x="7811045" y="4098760"/>
            <a:ext cx="34331" cy="1305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59" name="Rectangle 58"/>
          <p:cNvSpPr/>
          <p:nvPr/>
        </p:nvSpPr>
        <p:spPr>
          <a:xfrm>
            <a:off x="7812373" y="4502929"/>
            <a:ext cx="33007" cy="12826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37" name="Straight Connector 36"/>
          <p:cNvCxnSpPr/>
          <p:nvPr/>
        </p:nvCxnSpPr>
        <p:spPr>
          <a:xfrm flipV="1">
            <a:off x="8113981" y="4366149"/>
            <a:ext cx="53579" cy="1"/>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7686582" y="4366148"/>
            <a:ext cx="53579" cy="1"/>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5" name="Round Same Side Corner Rectangle 54">
            <a:extLst>
              <a:ext uri="{FF2B5EF4-FFF2-40B4-BE49-F238E27FC236}">
                <a16:creationId xmlns:a16="http://schemas.microsoft.com/office/drawing/2014/main" id="{66CBBFB6-5F7A-9C41-A4C9-71E70976E452}"/>
              </a:ext>
            </a:extLst>
          </p:cNvPr>
          <p:cNvSpPr/>
          <p:nvPr/>
        </p:nvSpPr>
        <p:spPr>
          <a:xfrm rot="16200000">
            <a:off x="7676381" y="4015894"/>
            <a:ext cx="735791" cy="695312"/>
          </a:xfrm>
          <a:prstGeom prst="round2SameRect">
            <a:avLst/>
          </a:prstGeom>
          <a:solidFill>
            <a:srgbClr val="FFD966">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defTabSz="457200">
              <a:defRPr sz="1200">
                <a:solidFill>
                  <a:schemeClr val="lt1"/>
                </a:solidFill>
                <a:latin typeface="+mn-lt"/>
                <a:ea typeface="+mn-ea"/>
                <a:cs typeface="+mn-cs"/>
                <a:sym typeface="Helvetica"/>
              </a:defRPr>
            </a:lvl1pPr>
            <a:lvl2pPr indent="228600" defTabSz="457200">
              <a:defRPr sz="1200">
                <a:solidFill>
                  <a:schemeClr val="lt1"/>
                </a:solidFill>
                <a:latin typeface="+mn-lt"/>
                <a:ea typeface="+mn-ea"/>
                <a:cs typeface="+mn-cs"/>
                <a:sym typeface="Helvetica"/>
              </a:defRPr>
            </a:lvl2pPr>
            <a:lvl3pPr indent="457200" defTabSz="457200">
              <a:defRPr sz="1200">
                <a:solidFill>
                  <a:schemeClr val="lt1"/>
                </a:solidFill>
                <a:latin typeface="+mn-lt"/>
                <a:ea typeface="+mn-ea"/>
                <a:cs typeface="+mn-cs"/>
                <a:sym typeface="Helvetica"/>
              </a:defRPr>
            </a:lvl3pPr>
            <a:lvl4pPr indent="685800" defTabSz="457200">
              <a:defRPr sz="1200">
                <a:solidFill>
                  <a:schemeClr val="lt1"/>
                </a:solidFill>
                <a:latin typeface="+mn-lt"/>
                <a:ea typeface="+mn-ea"/>
                <a:cs typeface="+mn-cs"/>
                <a:sym typeface="Helvetica"/>
              </a:defRPr>
            </a:lvl4pPr>
            <a:lvl5pPr indent="914400" defTabSz="457200">
              <a:defRPr sz="1200">
                <a:solidFill>
                  <a:schemeClr val="lt1"/>
                </a:solidFill>
                <a:latin typeface="+mn-lt"/>
                <a:ea typeface="+mn-ea"/>
                <a:cs typeface="+mn-cs"/>
                <a:sym typeface="Helvetica"/>
              </a:defRPr>
            </a:lvl5pPr>
            <a:lvl6pPr indent="1143000" defTabSz="457200">
              <a:defRPr sz="1200">
                <a:solidFill>
                  <a:schemeClr val="lt1"/>
                </a:solidFill>
                <a:latin typeface="+mn-lt"/>
                <a:ea typeface="+mn-ea"/>
                <a:cs typeface="+mn-cs"/>
                <a:sym typeface="Helvetica"/>
              </a:defRPr>
            </a:lvl6pPr>
            <a:lvl7pPr indent="1371600" defTabSz="457200">
              <a:defRPr sz="1200">
                <a:solidFill>
                  <a:schemeClr val="lt1"/>
                </a:solidFill>
                <a:latin typeface="+mn-lt"/>
                <a:ea typeface="+mn-ea"/>
                <a:cs typeface="+mn-cs"/>
                <a:sym typeface="Helvetica"/>
              </a:defRPr>
            </a:lvl7pPr>
            <a:lvl8pPr indent="1600200" defTabSz="457200">
              <a:defRPr sz="1200">
                <a:solidFill>
                  <a:schemeClr val="lt1"/>
                </a:solidFill>
                <a:latin typeface="+mn-lt"/>
                <a:ea typeface="+mn-ea"/>
                <a:cs typeface="+mn-cs"/>
                <a:sym typeface="Helvetica"/>
              </a:defRPr>
            </a:lvl8pPr>
            <a:lvl9pPr indent="1828800" defTabSz="457200">
              <a:defRPr sz="1200">
                <a:solidFill>
                  <a:schemeClr val="lt1"/>
                </a:solidFill>
                <a:latin typeface="+mn-lt"/>
                <a:ea typeface="+mn-ea"/>
                <a:cs typeface="+mn-cs"/>
                <a:sym typeface="Helvetica"/>
              </a:defRPr>
            </a:lvl9pPr>
          </a:lstStyle>
          <a:p>
            <a:pPr algn="ctr"/>
            <a:endParaRPr lang="en-US" sz="844" dirty="0"/>
          </a:p>
        </p:txBody>
      </p:sp>
      <p:sp>
        <p:nvSpPr>
          <p:cNvPr id="41" name="Rectangle 40"/>
          <p:cNvSpPr/>
          <p:nvPr/>
        </p:nvSpPr>
        <p:spPr>
          <a:xfrm>
            <a:off x="8562697" y="3964306"/>
            <a:ext cx="857251" cy="803672"/>
          </a:xfrm>
          <a:prstGeom prst="rect">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42" name="Round Same Side Corner Rectangle 41"/>
          <p:cNvSpPr/>
          <p:nvPr/>
        </p:nvSpPr>
        <p:spPr>
          <a:xfrm rot="16200000">
            <a:off x="7748407" y="3926898"/>
            <a:ext cx="750095" cy="878493"/>
          </a:xfrm>
          <a:prstGeom prst="round2Same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48" name="Rectangle 47"/>
          <p:cNvSpPr/>
          <p:nvPr/>
        </p:nvSpPr>
        <p:spPr>
          <a:xfrm>
            <a:off x="7684205" y="3964306"/>
            <a:ext cx="878491" cy="803672"/>
          </a:xfrm>
          <a:prstGeom prst="rect">
            <a:avLst/>
          </a:prstGeom>
          <a:solidFill>
            <a:srgbClr val="FFA31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solidFill>
                <a:schemeClr val="tx1"/>
              </a:solidFill>
            </a:endParaRPr>
          </a:p>
        </p:txBody>
      </p:sp>
      <p:sp>
        <p:nvSpPr>
          <p:cNvPr id="43" name="Hexagon 42"/>
          <p:cNvSpPr/>
          <p:nvPr/>
        </p:nvSpPr>
        <p:spPr>
          <a:xfrm rot="5400000">
            <a:off x="8241226" y="4226216"/>
            <a:ext cx="642938" cy="279859"/>
          </a:xfrm>
          <a:prstGeom prst="hexag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44" name="Straight Connector 43"/>
          <p:cNvCxnSpPr/>
          <p:nvPr/>
        </p:nvCxnSpPr>
        <p:spPr>
          <a:xfrm>
            <a:off x="8422769" y="4366138"/>
            <a:ext cx="279859" cy="4"/>
          </a:xfrm>
          <a:prstGeom prst="line">
            <a:avLst/>
          </a:prstGeom>
          <a:ln w="952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2918133" y="3964309"/>
            <a:ext cx="4179095" cy="803672"/>
          </a:xfrm>
          <a:prstGeom prst="rect">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4" name="Hexagon 23"/>
          <p:cNvSpPr/>
          <p:nvPr/>
        </p:nvSpPr>
        <p:spPr>
          <a:xfrm rot="5400000">
            <a:off x="6775754" y="4226220"/>
            <a:ext cx="642938" cy="279859"/>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26" name="Oval 25"/>
          <p:cNvSpPr/>
          <p:nvPr/>
        </p:nvSpPr>
        <p:spPr>
          <a:xfrm>
            <a:off x="5757771" y="4312567"/>
            <a:ext cx="107156" cy="107156"/>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10" name="Left Brace 9"/>
          <p:cNvSpPr/>
          <p:nvPr/>
        </p:nvSpPr>
        <p:spPr>
          <a:xfrm rot="16200000" flipV="1">
            <a:off x="4726138" y="3281346"/>
            <a:ext cx="563076" cy="4179093"/>
          </a:xfrm>
          <a:prstGeom prst="leftBrace">
            <a:avLst/>
          </a:prstGeom>
          <a:noFill/>
          <a:ln w="57150">
            <a:solidFill>
              <a:srgbClr val="903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dirty="0"/>
          </a:p>
        </p:txBody>
      </p:sp>
      <p:sp>
        <p:nvSpPr>
          <p:cNvPr id="35" name="Left Brace 34"/>
          <p:cNvSpPr/>
          <p:nvPr/>
        </p:nvSpPr>
        <p:spPr>
          <a:xfrm rot="5400000">
            <a:off x="8320263" y="1227357"/>
            <a:ext cx="488023" cy="1735308"/>
          </a:xfrm>
          <a:prstGeom prst="leftBrace">
            <a:avLst/>
          </a:prstGeom>
          <a:noFill/>
          <a:ln w="57150">
            <a:solidFill>
              <a:srgbClr val="90302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66" dirty="0"/>
          </a:p>
        </p:txBody>
      </p:sp>
      <p:sp>
        <p:nvSpPr>
          <p:cNvPr id="47" name="TextBox 46"/>
          <p:cNvSpPr txBox="1"/>
          <p:nvPr/>
        </p:nvSpPr>
        <p:spPr>
          <a:xfrm>
            <a:off x="6824277" y="1352650"/>
            <a:ext cx="3332506" cy="395365"/>
          </a:xfrm>
          <a:prstGeom prst="rect">
            <a:avLst/>
          </a:prstGeom>
          <a:noFill/>
        </p:spPr>
        <p:txBody>
          <a:bodyPr wrap="square" rtlCol="0">
            <a:spAutoFit/>
          </a:bodyPr>
          <a:lstStyle/>
          <a:p>
            <a:pPr algn="ctr"/>
            <a:r>
              <a:rPr lang="en-US" sz="1969" b="1" dirty="0">
                <a:solidFill>
                  <a:srgbClr val="002060"/>
                </a:solidFill>
                <a:latin typeface="Arial" panose="020B0604020202020204" pitchFamily="34" charset="0"/>
                <a:cs typeface="Arial" panose="020B0604020202020204" pitchFamily="34" charset="0"/>
              </a:rPr>
              <a:t>Cartridges/Pods</a:t>
            </a:r>
          </a:p>
        </p:txBody>
      </p:sp>
      <p:sp>
        <p:nvSpPr>
          <p:cNvPr id="49" name="TextBox 48"/>
          <p:cNvSpPr txBox="1"/>
          <p:nvPr/>
        </p:nvSpPr>
        <p:spPr>
          <a:xfrm>
            <a:off x="3495521" y="5719157"/>
            <a:ext cx="3024309" cy="1001428"/>
          </a:xfrm>
          <a:prstGeom prst="rect">
            <a:avLst/>
          </a:prstGeom>
          <a:noFill/>
        </p:spPr>
        <p:txBody>
          <a:bodyPr wrap="square" rtlCol="0">
            <a:spAutoFit/>
          </a:bodyPr>
          <a:lstStyle/>
          <a:p>
            <a:pPr algn="ctr"/>
            <a:r>
              <a:rPr lang="en-US" sz="1969" b="1" dirty="0">
                <a:solidFill>
                  <a:srgbClr val="002060"/>
                </a:solidFill>
                <a:latin typeface="Arial" panose="020B0604020202020204" pitchFamily="34" charset="0"/>
                <a:cs typeface="Arial" panose="020B0604020202020204" pitchFamily="34" charset="0"/>
              </a:rPr>
              <a:t>Devices with Rechargeable </a:t>
            </a:r>
          </a:p>
          <a:p>
            <a:pPr algn="ctr"/>
            <a:r>
              <a:rPr lang="en-US" sz="1969" b="1" dirty="0">
                <a:solidFill>
                  <a:srgbClr val="002060"/>
                </a:solidFill>
                <a:latin typeface="Arial" panose="020B0604020202020204" pitchFamily="34" charset="0"/>
                <a:cs typeface="Arial" panose="020B0604020202020204" pitchFamily="34" charset="0"/>
              </a:rPr>
              <a:t>Battery</a:t>
            </a:r>
          </a:p>
        </p:txBody>
      </p:sp>
      <p:sp>
        <p:nvSpPr>
          <p:cNvPr id="51" name="TextBox 50"/>
          <p:cNvSpPr txBox="1"/>
          <p:nvPr/>
        </p:nvSpPr>
        <p:spPr>
          <a:xfrm>
            <a:off x="7133444" y="5719157"/>
            <a:ext cx="1821656" cy="395365"/>
          </a:xfrm>
          <a:prstGeom prst="rect">
            <a:avLst/>
          </a:prstGeom>
          <a:noFill/>
        </p:spPr>
        <p:txBody>
          <a:bodyPr wrap="square" rtlCol="0">
            <a:spAutoFit/>
          </a:bodyPr>
          <a:lstStyle/>
          <a:p>
            <a:pPr algn="ctr"/>
            <a:r>
              <a:rPr lang="en-US" sz="1969" b="1" dirty="0">
                <a:solidFill>
                  <a:srgbClr val="002060"/>
                </a:solidFill>
                <a:latin typeface="Arial" panose="020B0604020202020204" pitchFamily="34" charset="0"/>
                <a:cs typeface="Arial" panose="020B0604020202020204" pitchFamily="34" charset="0"/>
              </a:rPr>
              <a:t>Covers</a:t>
            </a:r>
          </a:p>
        </p:txBody>
      </p:sp>
      <p:cxnSp>
        <p:nvCxnSpPr>
          <p:cNvPr id="39" name="Straight Arrow Connector 38"/>
          <p:cNvCxnSpPr>
            <a:cxnSpLocks/>
          </p:cNvCxnSpPr>
          <p:nvPr/>
        </p:nvCxnSpPr>
        <p:spPr>
          <a:xfrm flipV="1">
            <a:off x="8044272" y="4945849"/>
            <a:ext cx="0" cy="706582"/>
          </a:xfrm>
          <a:prstGeom prst="straightConnector1">
            <a:avLst/>
          </a:prstGeom>
          <a:ln w="57150">
            <a:solidFill>
              <a:srgbClr val="90302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8803800" y="6237711"/>
            <a:ext cx="3180116" cy="525016"/>
          </a:xfrm>
          <a:prstGeom prst="rect">
            <a:avLst/>
          </a:prstGeom>
          <a:noFill/>
        </p:spPr>
        <p:txBody>
          <a:bodyPr wrap="square" rtlCol="0">
            <a:spAutoFit/>
          </a:bodyPr>
          <a:lstStyle/>
          <a:p>
            <a:r>
              <a:rPr lang="en-US" sz="1406" dirty="0">
                <a:solidFill>
                  <a:srgbClr val="002060"/>
                </a:solidFill>
                <a:latin typeface="Arial" panose="020B0604020202020204" pitchFamily="34" charset="0"/>
                <a:cs typeface="Arial" panose="020B0604020202020204" pitchFamily="34" charset="0"/>
              </a:rPr>
              <a:t>Slide courtesy of:</a:t>
            </a:r>
          </a:p>
          <a:p>
            <a:r>
              <a:rPr lang="en-US" sz="1406" dirty="0">
                <a:solidFill>
                  <a:srgbClr val="002060"/>
                </a:solidFill>
                <a:latin typeface="Arial" panose="020B0604020202020204" pitchFamily="34" charset="0"/>
                <a:cs typeface="Arial" panose="020B0604020202020204" pitchFamily="34" charset="0"/>
              </a:rPr>
              <a:t>tobaccopreventiontoolkit.stanford.edu</a:t>
            </a:r>
          </a:p>
        </p:txBody>
      </p:sp>
      <p:sp>
        <p:nvSpPr>
          <p:cNvPr id="62" name="Rectangle 61">
            <a:extLst>
              <a:ext uri="{FF2B5EF4-FFF2-40B4-BE49-F238E27FC236}">
                <a16:creationId xmlns:a16="http://schemas.microsoft.com/office/drawing/2014/main" id="{82EE7527-81D2-4447-A83D-9DC0ABA36871}"/>
              </a:ext>
            </a:extLst>
          </p:cNvPr>
          <p:cNvSpPr/>
          <p:nvPr/>
        </p:nvSpPr>
        <p:spPr>
          <a:xfrm>
            <a:off x="2563891" y="2524216"/>
            <a:ext cx="4393407" cy="85725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3" name="Rectangle 62">
            <a:extLst>
              <a:ext uri="{FF2B5EF4-FFF2-40B4-BE49-F238E27FC236}">
                <a16:creationId xmlns:a16="http://schemas.microsoft.com/office/drawing/2014/main" id="{E8244326-D016-174C-A797-4CDBE095EFE4}"/>
              </a:ext>
            </a:extLst>
          </p:cNvPr>
          <p:cNvSpPr/>
          <p:nvPr/>
        </p:nvSpPr>
        <p:spPr>
          <a:xfrm>
            <a:off x="6934229" y="2524222"/>
            <a:ext cx="1210611" cy="8572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4" name="Trapezoid 63">
            <a:extLst>
              <a:ext uri="{FF2B5EF4-FFF2-40B4-BE49-F238E27FC236}">
                <a16:creationId xmlns:a16="http://schemas.microsoft.com/office/drawing/2014/main" id="{FA5514CD-8E19-D849-BEDF-7E4B234D45D1}"/>
              </a:ext>
            </a:extLst>
          </p:cNvPr>
          <p:cNvSpPr/>
          <p:nvPr/>
        </p:nvSpPr>
        <p:spPr>
          <a:xfrm>
            <a:off x="7209240" y="3271030"/>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6" name="Trapezoid 65">
            <a:extLst>
              <a:ext uri="{FF2B5EF4-FFF2-40B4-BE49-F238E27FC236}">
                <a16:creationId xmlns:a16="http://schemas.microsoft.com/office/drawing/2014/main" id="{6631C342-929E-0A4E-B758-56BAAD3EF74B}"/>
              </a:ext>
            </a:extLst>
          </p:cNvPr>
          <p:cNvSpPr/>
          <p:nvPr/>
        </p:nvSpPr>
        <p:spPr>
          <a:xfrm rot="10800000">
            <a:off x="7209240" y="2530777"/>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67" name="Isosceles Triangle 19">
            <a:extLst>
              <a:ext uri="{FF2B5EF4-FFF2-40B4-BE49-F238E27FC236}">
                <a16:creationId xmlns:a16="http://schemas.microsoft.com/office/drawing/2014/main" id="{F3F9CFDE-0798-F74F-A9E7-7007E31C51DE}"/>
              </a:ext>
            </a:extLst>
          </p:cNvPr>
          <p:cNvSpPr/>
          <p:nvPr/>
        </p:nvSpPr>
        <p:spPr>
          <a:xfrm rot="16200000">
            <a:off x="2078768" y="2908742"/>
            <a:ext cx="857250" cy="101325"/>
          </a:xfrm>
          <a:prstGeom prst="triangle">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69" name="Straight Connector 68">
            <a:extLst>
              <a:ext uri="{FF2B5EF4-FFF2-40B4-BE49-F238E27FC236}">
                <a16:creationId xmlns:a16="http://schemas.microsoft.com/office/drawing/2014/main" id="{625104D8-7E59-FD41-92FB-F3C12CF795AA}"/>
              </a:ext>
            </a:extLst>
          </p:cNvPr>
          <p:cNvCxnSpPr/>
          <p:nvPr/>
        </p:nvCxnSpPr>
        <p:spPr>
          <a:xfrm>
            <a:off x="2563887" y="2530783"/>
            <a:ext cx="0" cy="850689"/>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D589A72A-FB25-B240-AA09-3DB26B7226CA}"/>
              </a:ext>
            </a:extLst>
          </p:cNvPr>
          <p:cNvCxnSpPr>
            <a:stCxn id="67" idx="0"/>
            <a:endCxn id="63" idx="3"/>
          </p:cNvCxnSpPr>
          <p:nvPr/>
        </p:nvCxnSpPr>
        <p:spPr>
          <a:xfrm flipV="1">
            <a:off x="2456732" y="2952842"/>
            <a:ext cx="5688109" cy="6560"/>
          </a:xfrm>
          <a:prstGeom prst="line">
            <a:avLst/>
          </a:prstGeom>
          <a:ln w="28575">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id="{CA3C96C5-2DA2-9A4D-8DD0-9E182D7F93F0}"/>
              </a:ext>
            </a:extLst>
          </p:cNvPr>
          <p:cNvSpPr/>
          <p:nvPr/>
        </p:nvSpPr>
        <p:spPr>
          <a:xfrm>
            <a:off x="8187651" y="2529093"/>
            <a:ext cx="1232297" cy="857251"/>
          </a:xfrm>
          <a:prstGeom prst="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2" name="Trapezoid 71">
            <a:extLst>
              <a:ext uri="{FF2B5EF4-FFF2-40B4-BE49-F238E27FC236}">
                <a16:creationId xmlns:a16="http://schemas.microsoft.com/office/drawing/2014/main" id="{63A37DA0-B4AE-8E42-B3FE-581690606D13}"/>
              </a:ext>
            </a:extLst>
          </p:cNvPr>
          <p:cNvSpPr/>
          <p:nvPr/>
        </p:nvSpPr>
        <p:spPr>
          <a:xfrm>
            <a:off x="8433218" y="3279181"/>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3" name="Trapezoid 72">
            <a:extLst>
              <a:ext uri="{FF2B5EF4-FFF2-40B4-BE49-F238E27FC236}">
                <a16:creationId xmlns:a16="http://schemas.microsoft.com/office/drawing/2014/main" id="{1E12CEC7-9799-5048-874E-318D6CEEEE77}"/>
              </a:ext>
            </a:extLst>
          </p:cNvPr>
          <p:cNvSpPr/>
          <p:nvPr/>
        </p:nvSpPr>
        <p:spPr>
          <a:xfrm rot="10800000">
            <a:off x="8433218" y="2529087"/>
            <a:ext cx="750095" cy="107156"/>
          </a:xfrm>
          <a:prstGeom prst="trapezoid">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cxnSp>
        <p:nvCxnSpPr>
          <p:cNvPr id="74" name="Straight Connector 73">
            <a:extLst>
              <a:ext uri="{FF2B5EF4-FFF2-40B4-BE49-F238E27FC236}">
                <a16:creationId xmlns:a16="http://schemas.microsoft.com/office/drawing/2014/main" id="{65C8A5B9-D01D-F445-8C38-192EAD4BCA13}"/>
              </a:ext>
            </a:extLst>
          </p:cNvPr>
          <p:cNvCxnSpPr>
            <a:cxnSpLocks/>
            <a:endCxn id="62" idx="3"/>
          </p:cNvCxnSpPr>
          <p:nvPr/>
        </p:nvCxnSpPr>
        <p:spPr>
          <a:xfrm>
            <a:off x="2456732" y="2952841"/>
            <a:ext cx="4500563" cy="0"/>
          </a:xfrm>
          <a:prstGeom prst="line">
            <a:avLst/>
          </a:prstGeom>
          <a:ln w="28575">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076C96C-140A-7748-92E8-1FFF2396E509}"/>
              </a:ext>
            </a:extLst>
          </p:cNvPr>
          <p:cNvCxnSpPr>
            <a:stCxn id="71" idx="1"/>
          </p:cNvCxnSpPr>
          <p:nvPr/>
        </p:nvCxnSpPr>
        <p:spPr>
          <a:xfrm flipV="1">
            <a:off x="8187651" y="2951151"/>
            <a:ext cx="1232297" cy="6562"/>
          </a:xfrm>
          <a:prstGeom prst="line">
            <a:avLst/>
          </a:prstGeom>
          <a:ln w="28575">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3588B3D2-9E0E-564B-A58B-C941202DA682}"/>
              </a:ext>
            </a:extLst>
          </p:cNvPr>
          <p:cNvSpPr/>
          <p:nvPr/>
        </p:nvSpPr>
        <p:spPr>
          <a:xfrm>
            <a:off x="7285300" y="2582665"/>
            <a:ext cx="902353" cy="750094"/>
          </a:xfrm>
          <a:prstGeom prst="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7" name="Rectangle 76">
            <a:extLst>
              <a:ext uri="{FF2B5EF4-FFF2-40B4-BE49-F238E27FC236}">
                <a16:creationId xmlns:a16="http://schemas.microsoft.com/office/drawing/2014/main" id="{57E09D45-8EE6-4147-BD4E-0A7455A4CD96}"/>
              </a:ext>
            </a:extLst>
          </p:cNvPr>
          <p:cNvSpPr/>
          <p:nvPr/>
        </p:nvSpPr>
        <p:spPr>
          <a:xfrm>
            <a:off x="7293264" y="2586590"/>
            <a:ext cx="190949" cy="74617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8" name="Rectangle 77">
            <a:extLst>
              <a:ext uri="{FF2B5EF4-FFF2-40B4-BE49-F238E27FC236}">
                <a16:creationId xmlns:a16="http://schemas.microsoft.com/office/drawing/2014/main" id="{34B7E757-08A1-264E-B27D-99A56EFA5C65}"/>
              </a:ext>
            </a:extLst>
          </p:cNvPr>
          <p:cNvSpPr/>
          <p:nvPr/>
        </p:nvSpPr>
        <p:spPr>
          <a:xfrm>
            <a:off x="7469045" y="2582671"/>
            <a:ext cx="75667" cy="75009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9" name="Snip Same Side Corner Rectangle 78">
            <a:extLst>
              <a:ext uri="{FF2B5EF4-FFF2-40B4-BE49-F238E27FC236}">
                <a16:creationId xmlns:a16="http://schemas.microsoft.com/office/drawing/2014/main" id="{FB55BD92-F9FE-C24C-B9B5-5927F307C4F6}"/>
              </a:ext>
            </a:extLst>
          </p:cNvPr>
          <p:cNvSpPr/>
          <p:nvPr/>
        </p:nvSpPr>
        <p:spPr>
          <a:xfrm rot="5400000">
            <a:off x="7460158" y="2904136"/>
            <a:ext cx="293221" cy="107156"/>
          </a:xfrm>
          <a:prstGeom prst="snip2Same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80" name="Rounded Rectangle 79">
            <a:extLst>
              <a:ext uri="{FF2B5EF4-FFF2-40B4-BE49-F238E27FC236}">
                <a16:creationId xmlns:a16="http://schemas.microsoft.com/office/drawing/2014/main" id="{1EF9B8A9-B344-0546-BDC5-46F426F2836B}"/>
              </a:ext>
            </a:extLst>
          </p:cNvPr>
          <p:cNvSpPr/>
          <p:nvPr/>
        </p:nvSpPr>
        <p:spPr>
          <a:xfrm>
            <a:off x="7657427" y="2904133"/>
            <a:ext cx="522511" cy="100596"/>
          </a:xfrm>
          <a:prstGeom prst="roundRec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81" name="Rectangle 80">
            <a:extLst>
              <a:ext uri="{FF2B5EF4-FFF2-40B4-BE49-F238E27FC236}">
                <a16:creationId xmlns:a16="http://schemas.microsoft.com/office/drawing/2014/main" id="{39321CAA-0359-DB4B-B5F8-3E026E8BD67C}"/>
              </a:ext>
            </a:extLst>
          </p:cNvPr>
          <p:cNvSpPr/>
          <p:nvPr/>
        </p:nvSpPr>
        <p:spPr>
          <a:xfrm>
            <a:off x="7276370" y="2555876"/>
            <a:ext cx="903569" cy="803672"/>
          </a:xfrm>
          <a:prstGeom prst="rec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66" dirty="0"/>
          </a:p>
        </p:txBody>
      </p:sp>
      <p:sp>
        <p:nvSpPr>
          <p:cNvPr id="7" name="TextBox 6">
            <a:extLst>
              <a:ext uri="{FF2B5EF4-FFF2-40B4-BE49-F238E27FC236}">
                <a16:creationId xmlns:a16="http://schemas.microsoft.com/office/drawing/2014/main" id="{27FC2520-3A7B-1D40-976E-D059C08B92E0}"/>
              </a:ext>
            </a:extLst>
          </p:cNvPr>
          <p:cNvSpPr txBox="1"/>
          <p:nvPr/>
        </p:nvSpPr>
        <p:spPr>
          <a:xfrm>
            <a:off x="10033232" y="2447575"/>
            <a:ext cx="296781" cy="1077218"/>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P</a:t>
            </a:r>
          </a:p>
          <a:p>
            <a:pPr algn="ctr"/>
            <a:r>
              <a:rPr lang="en-US" sz="1600" b="1" dirty="0">
                <a:solidFill>
                  <a:srgbClr val="002060"/>
                </a:solidFill>
                <a:latin typeface="Arial" panose="020B0604020202020204" pitchFamily="34" charset="0"/>
                <a:cs typeface="Arial" panose="020B0604020202020204" pitchFamily="34" charset="0"/>
              </a:rPr>
              <a:t>H</a:t>
            </a:r>
          </a:p>
          <a:p>
            <a:pPr algn="ctr"/>
            <a:r>
              <a:rPr lang="en-US" sz="1600" b="1" dirty="0">
                <a:solidFill>
                  <a:srgbClr val="002060"/>
                </a:solidFill>
                <a:latin typeface="Arial" panose="020B0604020202020204" pitchFamily="34" charset="0"/>
                <a:cs typeface="Arial" panose="020B0604020202020204" pitchFamily="34" charset="0"/>
              </a:rPr>
              <a:t>I</a:t>
            </a:r>
          </a:p>
          <a:p>
            <a:pPr algn="ctr"/>
            <a:r>
              <a:rPr lang="en-US" sz="1600" b="1" dirty="0">
                <a:solidFill>
                  <a:srgbClr val="002060"/>
                </a:solidFill>
                <a:latin typeface="Arial" panose="020B0604020202020204" pitchFamily="34" charset="0"/>
                <a:cs typeface="Arial" panose="020B0604020202020204" pitchFamily="34" charset="0"/>
              </a:rPr>
              <a:t>X</a:t>
            </a:r>
          </a:p>
        </p:txBody>
      </p:sp>
      <p:sp>
        <p:nvSpPr>
          <p:cNvPr id="83" name="TextBox 82">
            <a:extLst>
              <a:ext uri="{FF2B5EF4-FFF2-40B4-BE49-F238E27FC236}">
                <a16:creationId xmlns:a16="http://schemas.microsoft.com/office/drawing/2014/main" id="{157D24F9-BA45-E646-8FB1-38B67AC5A75C}"/>
              </a:ext>
            </a:extLst>
          </p:cNvPr>
          <p:cNvSpPr txBox="1"/>
          <p:nvPr/>
        </p:nvSpPr>
        <p:spPr>
          <a:xfrm>
            <a:off x="10028168" y="3911177"/>
            <a:ext cx="296781" cy="1077218"/>
          </a:xfrm>
          <a:prstGeom prst="rect">
            <a:avLst/>
          </a:prstGeom>
          <a:noFill/>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J</a:t>
            </a:r>
          </a:p>
          <a:p>
            <a:pPr algn="ctr"/>
            <a:r>
              <a:rPr lang="en-US" sz="1600" b="1" dirty="0">
                <a:solidFill>
                  <a:srgbClr val="002060"/>
                </a:solidFill>
                <a:latin typeface="Arial" panose="020B0604020202020204" pitchFamily="34" charset="0"/>
                <a:cs typeface="Arial" panose="020B0604020202020204" pitchFamily="34" charset="0"/>
              </a:rPr>
              <a:t>U</a:t>
            </a:r>
          </a:p>
          <a:p>
            <a:pPr algn="ctr"/>
            <a:r>
              <a:rPr lang="en-US" sz="1600" b="1" dirty="0">
                <a:solidFill>
                  <a:srgbClr val="002060"/>
                </a:solidFill>
                <a:latin typeface="Arial" panose="020B0604020202020204" pitchFamily="34" charset="0"/>
                <a:cs typeface="Arial" panose="020B0604020202020204" pitchFamily="34" charset="0"/>
              </a:rPr>
              <a:t>U</a:t>
            </a:r>
          </a:p>
          <a:p>
            <a:pPr algn="ctr"/>
            <a:r>
              <a:rPr lang="en-US" sz="1600" b="1" dirty="0">
                <a:solidFill>
                  <a:srgbClr val="002060"/>
                </a:solidFill>
                <a:latin typeface="Arial" panose="020B0604020202020204" pitchFamily="34" charset="0"/>
                <a:cs typeface="Arial" panose="020B0604020202020204" pitchFamily="34" charset="0"/>
              </a:rPr>
              <a:t>L</a:t>
            </a:r>
          </a:p>
        </p:txBody>
      </p:sp>
      <p:sp>
        <p:nvSpPr>
          <p:cNvPr id="3" name="TextBox 2"/>
          <p:cNvSpPr txBox="1"/>
          <p:nvPr/>
        </p:nvSpPr>
        <p:spPr>
          <a:xfrm>
            <a:off x="2558056" y="1208562"/>
            <a:ext cx="4561667" cy="954107"/>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These cartridges/pods contain</a:t>
            </a:r>
          </a:p>
        </p:txBody>
      </p:sp>
      <p:sp>
        <p:nvSpPr>
          <p:cNvPr id="4" name="TextBox 3"/>
          <p:cNvSpPr txBox="1"/>
          <p:nvPr/>
        </p:nvSpPr>
        <p:spPr>
          <a:xfrm>
            <a:off x="3869513" y="1606879"/>
            <a:ext cx="2666316" cy="646331"/>
          </a:xfrm>
          <a:prstGeom prst="rect">
            <a:avLst/>
          </a:prstGeom>
          <a:noFill/>
        </p:spPr>
        <p:txBody>
          <a:bodyPr wrap="square" rtlCol="0">
            <a:spAutoFit/>
          </a:bodyPr>
          <a:lstStyle/>
          <a:p>
            <a:r>
              <a:rPr lang="en-US" sz="36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NICOTINE!</a:t>
            </a:r>
          </a:p>
        </p:txBody>
      </p:sp>
    </p:spTree>
    <p:extLst>
      <p:ext uri="{BB962C8B-B14F-4D97-AF65-F5344CB8AC3E}">
        <p14:creationId xmlns:p14="http://schemas.microsoft.com/office/powerpoint/2010/main" val="342666170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9"/>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xit"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70"/>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7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7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0"/>
                                        </p:tgtEl>
                                        <p:attrNameLst>
                                          <p:attrName>style.visibility</p:attrName>
                                        </p:attrNameLst>
                                      </p:cBhvr>
                                      <p:to>
                                        <p:strVal val="visible"/>
                                      </p:to>
                                    </p:set>
                                  </p:childTnLst>
                                </p:cTn>
                              </p:par>
                              <p:par>
                                <p:cTn id="69" presetID="10" presetClass="entr" presetSubtype="0" fill="hold" grpId="0" nodeType="withEffect">
                                  <p:stCondLst>
                                    <p:cond delay="1000"/>
                                  </p:stCondLst>
                                  <p:childTnLst>
                                    <p:set>
                                      <p:cBhvr>
                                        <p:cTn id="70" dur="1" fill="hold">
                                          <p:stCondLst>
                                            <p:cond delay="0"/>
                                          </p:stCondLst>
                                        </p:cTn>
                                        <p:tgtEl>
                                          <p:spTgt spid="10"/>
                                        </p:tgtEl>
                                        <p:attrNameLst>
                                          <p:attrName>style.visibility</p:attrName>
                                        </p:attrNameLst>
                                      </p:cBhvr>
                                      <p:to>
                                        <p:strVal val="visible"/>
                                      </p:to>
                                    </p:set>
                                    <p:animEffect transition="in" filter="fade">
                                      <p:cBhvr>
                                        <p:cTn id="71" dur="500"/>
                                        <p:tgtEl>
                                          <p:spTgt spid="10"/>
                                        </p:tgtEl>
                                      </p:cBhvr>
                                    </p:animEffect>
                                  </p:childTnLst>
                                </p:cTn>
                              </p:par>
                              <p:par>
                                <p:cTn id="72" presetID="10" presetClass="entr" presetSubtype="0" fill="hold" grpId="0" nodeType="withEffect">
                                  <p:stCondLst>
                                    <p:cond delay="1000"/>
                                  </p:stCondLst>
                                  <p:childTnLst>
                                    <p:set>
                                      <p:cBhvr>
                                        <p:cTn id="73" dur="1" fill="hold">
                                          <p:stCondLst>
                                            <p:cond delay="0"/>
                                          </p:stCondLst>
                                        </p:cTn>
                                        <p:tgtEl>
                                          <p:spTgt spid="49"/>
                                        </p:tgtEl>
                                        <p:attrNameLst>
                                          <p:attrName>style.visibility</p:attrName>
                                        </p:attrNameLst>
                                      </p:cBhvr>
                                      <p:to>
                                        <p:strVal val="visible"/>
                                      </p:to>
                                    </p:set>
                                    <p:animEffect transition="in" filter="fade">
                                      <p:cBhvr>
                                        <p:cTn id="74" dur="500"/>
                                        <p:tgtEl>
                                          <p:spTgt spid="49"/>
                                        </p:tgtEl>
                                      </p:cBhvr>
                                    </p:animEffect>
                                  </p:childTnLst>
                                </p:cTn>
                              </p:par>
                              <p:par>
                                <p:cTn id="75" presetID="10" presetClass="entr" presetSubtype="0" fill="hold" grpId="0" nodeType="withEffect">
                                  <p:stCondLst>
                                    <p:cond delay="550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500"/>
                                        <p:tgtEl>
                                          <p:spTgt spid="35"/>
                                        </p:tgtEl>
                                      </p:cBhvr>
                                    </p:animEffect>
                                  </p:childTnLst>
                                </p:cTn>
                              </p:par>
                              <p:par>
                                <p:cTn id="78" presetID="10" presetClass="entr" presetSubtype="0" fill="hold" grpId="0" nodeType="withEffect">
                                  <p:stCondLst>
                                    <p:cond delay="5500"/>
                                  </p:stCondLst>
                                  <p:childTnLst>
                                    <p:set>
                                      <p:cBhvr>
                                        <p:cTn id="79" dur="1" fill="hold">
                                          <p:stCondLst>
                                            <p:cond delay="0"/>
                                          </p:stCondLst>
                                        </p:cTn>
                                        <p:tgtEl>
                                          <p:spTgt spid="47"/>
                                        </p:tgtEl>
                                        <p:attrNameLst>
                                          <p:attrName>style.visibility</p:attrName>
                                        </p:attrNameLst>
                                      </p:cBhvr>
                                      <p:to>
                                        <p:strVal val="visible"/>
                                      </p:to>
                                    </p:set>
                                    <p:animEffect transition="in" filter="fade">
                                      <p:cBhvr>
                                        <p:cTn id="80" dur="500"/>
                                        <p:tgtEl>
                                          <p:spTgt spid="47"/>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44"/>
                                        </p:tgtEl>
                                        <p:attrNameLst>
                                          <p:attrName>style.visibility</p:attrName>
                                        </p:attrNameLst>
                                      </p:cBhvr>
                                      <p:to>
                                        <p:strVal val="visible"/>
                                      </p:to>
                                    </p:set>
                                  </p:childTnLst>
                                </p:cTn>
                              </p:par>
                              <p:par>
                                <p:cTn id="93" presetID="10" presetClass="entr" presetSubtype="0"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1"/>
                                        </p:tgtEl>
                                        <p:attrNameLst>
                                          <p:attrName>style.visibility</p:attrName>
                                        </p:attrNameLst>
                                      </p:cBhvr>
                                      <p:to>
                                        <p:strVal val="visible"/>
                                      </p:to>
                                    </p:set>
                                    <p:animEffect transition="in" filter="fade">
                                      <p:cBhvr>
                                        <p:cTn id="98" dur="500"/>
                                        <p:tgtEl>
                                          <p:spTgt spid="51"/>
                                        </p:tgtEl>
                                      </p:cBhvr>
                                    </p:animEffect>
                                  </p:childTnLst>
                                </p:cTn>
                              </p:par>
                              <p:par>
                                <p:cTn id="99" presetID="1" presetClass="entr" presetSubtype="0" fill="hold" grpId="0" nodeType="withEffect">
                                  <p:stCondLst>
                                    <p:cond delay="0"/>
                                  </p:stCondLst>
                                  <p:childTnLst>
                                    <p:set>
                                      <p:cBhvr>
                                        <p:cTn id="100" dur="1" fill="hold">
                                          <p:stCondLst>
                                            <p:cond delay="0"/>
                                          </p:stCondLst>
                                        </p:cTn>
                                        <p:tgtEl>
                                          <p:spTgt spid="8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2" presetClass="exit" presetSubtype="4" fill="hold" grpId="1" nodeType="clickEffect">
                                  <p:stCondLst>
                                    <p:cond delay="0"/>
                                  </p:stCondLst>
                                  <p:childTnLst>
                                    <p:animEffect transition="out" filter="wipe(down)">
                                      <p:cBhvr>
                                        <p:cTn id="104" dur="500"/>
                                        <p:tgtEl>
                                          <p:spTgt spid="41"/>
                                        </p:tgtEl>
                                      </p:cBhvr>
                                    </p:animEffect>
                                    <p:set>
                                      <p:cBhvr>
                                        <p:cTn id="105" dur="1" fill="hold">
                                          <p:stCondLst>
                                            <p:cond delay="499"/>
                                          </p:stCondLst>
                                        </p:cTn>
                                        <p:tgtEl>
                                          <p:spTgt spid="41"/>
                                        </p:tgtEl>
                                        <p:attrNameLst>
                                          <p:attrName>style.visibility</p:attrName>
                                        </p:attrNameLst>
                                      </p:cBhvr>
                                      <p:to>
                                        <p:strVal val="hidden"/>
                                      </p:to>
                                    </p:set>
                                  </p:childTnLst>
                                </p:cTn>
                              </p:par>
                              <p:par>
                                <p:cTn id="106" presetID="22" presetClass="exit" presetSubtype="4" fill="hold" grpId="1" nodeType="withEffect">
                                  <p:stCondLst>
                                    <p:cond delay="0"/>
                                  </p:stCondLst>
                                  <p:childTnLst>
                                    <p:animEffect transition="out" filter="wipe(down)">
                                      <p:cBhvr>
                                        <p:cTn id="107" dur="500"/>
                                        <p:tgtEl>
                                          <p:spTgt spid="42"/>
                                        </p:tgtEl>
                                      </p:cBhvr>
                                    </p:animEffect>
                                    <p:set>
                                      <p:cBhvr>
                                        <p:cTn id="108" dur="1" fill="hold">
                                          <p:stCondLst>
                                            <p:cond delay="499"/>
                                          </p:stCondLst>
                                        </p:cTn>
                                        <p:tgtEl>
                                          <p:spTgt spid="42"/>
                                        </p:tgtEl>
                                        <p:attrNameLst>
                                          <p:attrName>style.visibility</p:attrName>
                                        </p:attrNameLst>
                                      </p:cBhvr>
                                      <p:to>
                                        <p:strVal val="hidden"/>
                                      </p:to>
                                    </p:set>
                                  </p:childTnLst>
                                </p:cTn>
                              </p:par>
                              <p:par>
                                <p:cTn id="109" presetID="22" presetClass="exit" presetSubtype="4" fill="hold" grpId="1" nodeType="withEffect">
                                  <p:stCondLst>
                                    <p:cond delay="0"/>
                                  </p:stCondLst>
                                  <p:childTnLst>
                                    <p:animEffect transition="out" filter="wipe(down)">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par>
                                <p:cTn id="112" presetID="22" presetClass="exit" presetSubtype="4" fill="hold" grpId="1" nodeType="withEffect">
                                  <p:stCondLst>
                                    <p:cond delay="0"/>
                                  </p:stCondLst>
                                  <p:childTnLst>
                                    <p:animEffect transition="out" filter="wipe(down)">
                                      <p:cBhvr>
                                        <p:cTn id="113" dur="500"/>
                                        <p:tgtEl>
                                          <p:spTgt spid="43"/>
                                        </p:tgtEl>
                                      </p:cBhvr>
                                    </p:animEffect>
                                    <p:set>
                                      <p:cBhvr>
                                        <p:cTn id="114" dur="1" fill="hold">
                                          <p:stCondLst>
                                            <p:cond delay="499"/>
                                          </p:stCondLst>
                                        </p:cTn>
                                        <p:tgtEl>
                                          <p:spTgt spid="43"/>
                                        </p:tgtEl>
                                        <p:attrNameLst>
                                          <p:attrName>style.visibility</p:attrName>
                                        </p:attrNameLst>
                                      </p:cBhvr>
                                      <p:to>
                                        <p:strVal val="hidden"/>
                                      </p:to>
                                    </p:set>
                                  </p:childTnLst>
                                </p:cTn>
                              </p:par>
                              <p:par>
                                <p:cTn id="115" presetID="22" presetClass="exit" presetSubtype="4" fill="hold" nodeType="withEffect">
                                  <p:stCondLst>
                                    <p:cond delay="0"/>
                                  </p:stCondLst>
                                  <p:childTnLst>
                                    <p:animEffect transition="out" filter="wipe(down)">
                                      <p:cBhvr>
                                        <p:cTn id="116" dur="500"/>
                                        <p:tgtEl>
                                          <p:spTgt spid="44"/>
                                        </p:tgtEl>
                                      </p:cBhvr>
                                    </p:animEffect>
                                    <p:set>
                                      <p:cBhvr>
                                        <p:cTn id="117" dur="1" fill="hold">
                                          <p:stCondLst>
                                            <p:cond delay="499"/>
                                          </p:stCondLst>
                                        </p:cTn>
                                        <p:tgtEl>
                                          <p:spTgt spid="44"/>
                                        </p:tgtEl>
                                        <p:attrNameLst>
                                          <p:attrName>style.visibility</p:attrName>
                                        </p:attrNameLst>
                                      </p:cBhvr>
                                      <p:to>
                                        <p:strVal val="hidden"/>
                                      </p:to>
                                    </p:set>
                                  </p:childTnLst>
                                </p:cTn>
                              </p:par>
                              <p:par>
                                <p:cTn id="118" presetID="1" presetClass="exit" presetSubtype="0" fill="hold" nodeType="withEffect">
                                  <p:stCondLst>
                                    <p:cond delay="0"/>
                                  </p:stCondLst>
                                  <p:childTnLst>
                                    <p:set>
                                      <p:cBhvr>
                                        <p:cTn id="119" dur="1" fill="hold">
                                          <p:stCondLst>
                                            <p:cond delay="0"/>
                                          </p:stCondLst>
                                        </p:cTn>
                                        <p:tgtEl>
                                          <p:spTgt spid="39"/>
                                        </p:tgtEl>
                                        <p:attrNameLst>
                                          <p:attrName>style.visibility</p:attrName>
                                        </p:attrNameLst>
                                      </p:cBhvr>
                                      <p:to>
                                        <p:strVal val="hidden"/>
                                      </p:to>
                                    </p:set>
                                  </p:childTnLst>
                                </p:cTn>
                              </p:par>
                              <p:par>
                                <p:cTn id="120" presetID="1" presetClass="exit" presetSubtype="0" fill="hold" grpId="1" nodeType="withEffect">
                                  <p:stCondLst>
                                    <p:cond delay="0"/>
                                  </p:stCondLst>
                                  <p:childTnLst>
                                    <p:set>
                                      <p:cBhvr>
                                        <p:cTn id="121" dur="1" fill="hold">
                                          <p:stCondLst>
                                            <p:cond delay="0"/>
                                          </p:stCondLst>
                                        </p:cTn>
                                        <p:tgtEl>
                                          <p:spTgt spid="51"/>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81"/>
                                        </p:tgtEl>
                                      </p:cBhvr>
                                    </p:animEffect>
                                    <p:set>
                                      <p:cBhvr>
                                        <p:cTn id="124" dur="1" fill="hold">
                                          <p:stCondLst>
                                            <p:cond delay="499"/>
                                          </p:stCondLst>
                                        </p:cTn>
                                        <p:tgtEl>
                                          <p:spTgt spid="81"/>
                                        </p:tgtEl>
                                        <p:attrNameLst>
                                          <p:attrName>style.visibility</p:attrName>
                                        </p:attrNameLst>
                                      </p:cBhvr>
                                      <p:to>
                                        <p:strVal val="hidden"/>
                                      </p:to>
                                    </p:set>
                                  </p:childTnLst>
                                </p:cTn>
                              </p:par>
                              <p:par>
                                <p:cTn id="125" presetID="1" presetClass="entr" presetSubtype="0" fill="hold" grpId="0" nodeType="withEffect">
                                  <p:stCondLst>
                                    <p:cond delay="1000"/>
                                  </p:stCondLst>
                                  <p:childTnLst>
                                    <p:set>
                                      <p:cBhvr>
                                        <p:cTn id="126" dur="1" fill="hold">
                                          <p:stCondLst>
                                            <p:cond delay="0"/>
                                          </p:stCondLst>
                                        </p:cTn>
                                        <p:tgtEl>
                                          <p:spTgt spid="3"/>
                                        </p:tgtEl>
                                        <p:attrNameLst>
                                          <p:attrName>style.visibility</p:attrName>
                                        </p:attrNameLst>
                                      </p:cBhvr>
                                      <p:to>
                                        <p:strVal val="visible"/>
                                      </p:to>
                                    </p:set>
                                  </p:childTnLst>
                                </p:cTn>
                              </p:par>
                              <p:par>
                                <p:cTn id="127" presetID="1" presetClass="entr" presetSubtype="0" fill="hold" grpId="0" nodeType="withEffect">
                                  <p:stCondLst>
                                    <p:cond delay="1000"/>
                                  </p:stCondLst>
                                  <p:iterate type="lt">
                                    <p:tmAbs val="0"/>
                                  </p:iterate>
                                  <p:childTnLst>
                                    <p:set>
                                      <p:cBhvr>
                                        <p:cTn id="128" dur="1" fill="hold">
                                          <p:stCondLst>
                                            <p:cond delay="0"/>
                                          </p:stCondLst>
                                        </p:cTn>
                                        <p:tgtEl>
                                          <p:spTgt spid="4"/>
                                        </p:tgtEl>
                                        <p:attrNameLst>
                                          <p:attrName>style.visibility</p:attrName>
                                        </p:attrNameLst>
                                      </p:cBhvr>
                                      <p:to>
                                        <p:strVal val="visible"/>
                                      </p:to>
                                    </p:set>
                                  </p:childTnLst>
                                </p:cTn>
                              </p:par>
                              <p:par>
                                <p:cTn id="129" presetID="34" presetClass="emph" presetSubtype="0" fill="hold" grpId="1" nodeType="withEffect">
                                  <p:stCondLst>
                                    <p:cond delay="3000"/>
                                  </p:stCondLst>
                                  <p:iterate type="lt">
                                    <p:tmPct val="10000"/>
                                  </p:iterate>
                                  <p:childTnLst>
                                    <p:animMotion origin="layout" path="M 0.0 0.0 L 0.0 -0.07213" pathEditMode="relative" ptsTypes="">
                                      <p:cBhvr>
                                        <p:cTn id="130" dur="250" accel="50000" decel="50000" autoRev="1" fill="hold">
                                          <p:stCondLst>
                                            <p:cond delay="0"/>
                                          </p:stCondLst>
                                        </p:cTn>
                                        <p:tgtEl>
                                          <p:spTgt spid="4"/>
                                        </p:tgtEl>
                                        <p:attrNameLst>
                                          <p:attrName>ppt_x</p:attrName>
                                          <p:attrName>ppt_y</p:attrName>
                                        </p:attrNameLst>
                                      </p:cBhvr>
                                    </p:animMotion>
                                    <p:animRot by="1500000">
                                      <p:cBhvr>
                                        <p:cTn id="131" dur="125" fill="hold">
                                          <p:stCondLst>
                                            <p:cond delay="0"/>
                                          </p:stCondLst>
                                        </p:cTn>
                                        <p:tgtEl>
                                          <p:spTgt spid="4"/>
                                        </p:tgtEl>
                                        <p:attrNameLst>
                                          <p:attrName>r</p:attrName>
                                        </p:attrNameLst>
                                      </p:cBhvr>
                                    </p:animRot>
                                    <p:animRot by="-1500000">
                                      <p:cBhvr>
                                        <p:cTn id="132" dur="125" fill="hold">
                                          <p:stCondLst>
                                            <p:cond delay="125"/>
                                          </p:stCondLst>
                                        </p:cTn>
                                        <p:tgtEl>
                                          <p:spTgt spid="4"/>
                                        </p:tgtEl>
                                        <p:attrNameLst>
                                          <p:attrName>r</p:attrName>
                                        </p:attrNameLst>
                                      </p:cBhvr>
                                    </p:animRot>
                                    <p:animRot by="-1500000">
                                      <p:cBhvr>
                                        <p:cTn id="133" dur="125" fill="hold">
                                          <p:stCondLst>
                                            <p:cond delay="250"/>
                                          </p:stCondLst>
                                        </p:cTn>
                                        <p:tgtEl>
                                          <p:spTgt spid="4"/>
                                        </p:tgtEl>
                                        <p:attrNameLst>
                                          <p:attrName>r</p:attrName>
                                        </p:attrNameLst>
                                      </p:cBhvr>
                                    </p:animRot>
                                    <p:animRot by="1500000">
                                      <p:cBhvr>
                                        <p:cTn id="13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5" grpId="0" animBg="1"/>
      <p:bldP spid="16" grpId="0" animBg="1"/>
      <p:bldP spid="28" grpId="0" animBg="1"/>
      <p:bldP spid="25" grpId="0" animBg="1"/>
      <p:bldP spid="29" grpId="0" animBg="1"/>
      <p:bldP spid="33" grpId="0" animBg="1"/>
      <p:bldP spid="57" grpId="0" animBg="1"/>
      <p:bldP spid="59" grpId="0" animBg="1"/>
      <p:bldP spid="55" grpId="0" animBg="1"/>
      <p:bldP spid="41" grpId="0" animBg="1"/>
      <p:bldP spid="41" grpId="1" animBg="1"/>
      <p:bldP spid="42" grpId="0" animBg="1"/>
      <p:bldP spid="42" grpId="1" animBg="1"/>
      <p:bldP spid="48" grpId="0" animBg="1"/>
      <p:bldP spid="48" grpId="1" animBg="1"/>
      <p:bldP spid="43" grpId="0" animBg="1"/>
      <p:bldP spid="43" grpId="1" animBg="1"/>
      <p:bldP spid="22" grpId="0" animBg="1"/>
      <p:bldP spid="24" grpId="0" animBg="1"/>
      <p:bldP spid="26" grpId="0" animBg="1"/>
      <p:bldP spid="10" grpId="0" animBg="1"/>
      <p:bldP spid="35" grpId="0" animBg="1"/>
      <p:bldP spid="47" grpId="0"/>
      <p:bldP spid="49" grpId="0"/>
      <p:bldP spid="51" grpId="0"/>
      <p:bldP spid="51" grpId="1"/>
      <p:bldP spid="63" grpId="0" animBg="1"/>
      <p:bldP spid="64" grpId="0" animBg="1"/>
      <p:bldP spid="66" grpId="0" animBg="1"/>
      <p:bldP spid="71" grpId="0" animBg="1"/>
      <p:bldP spid="72" grpId="0" animBg="1"/>
      <p:bldP spid="73" grpId="0" animBg="1"/>
      <p:bldP spid="76" grpId="0" animBg="1"/>
      <p:bldP spid="77" grpId="0" animBg="1"/>
      <p:bldP spid="78" grpId="0" animBg="1"/>
      <p:bldP spid="79" grpId="0" animBg="1"/>
      <p:bldP spid="80" grpId="0" animBg="1"/>
      <p:bldP spid="81" grpId="0" animBg="1"/>
      <p:bldP spid="81" grpId="1" animBg="1"/>
      <p:bldP spid="3" grpId="0"/>
      <p:bldP spid="4" grpId="0"/>
      <p:bldP spid="4"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6955" y="1287624"/>
            <a:ext cx="8744024" cy="4861248"/>
          </a:xfrm>
          <a:prstGeom prst="rect">
            <a:avLst/>
          </a:prstGeom>
        </p:spPr>
      </p:pic>
      <p:sp>
        <p:nvSpPr>
          <p:cNvPr id="2" name="Title 1"/>
          <p:cNvSpPr>
            <a:spLocks noGrp="1"/>
          </p:cNvSpPr>
          <p:nvPr>
            <p:ph type="title"/>
          </p:nvPr>
        </p:nvSpPr>
        <p:spPr>
          <a:xfrm>
            <a:off x="3979752" y="338415"/>
            <a:ext cx="4447964" cy="593237"/>
          </a:xfrm>
        </p:spPr>
        <p:txBody>
          <a:bodyPr>
            <a:normAutofit fontScale="90000"/>
          </a:bodyPr>
          <a:lstStyle/>
          <a:p>
            <a:pPr algn="ctr"/>
            <a:r>
              <a:rPr lang="en-US" sz="4000" b="1" dirty="0">
                <a:solidFill>
                  <a:srgbClr val="002060"/>
                </a:solidFill>
                <a:latin typeface="Arial" panose="020B0604020202020204" pitchFamily="34" charset="0"/>
                <a:cs typeface="Arial" panose="020B0604020202020204" pitchFamily="34" charset="0"/>
              </a:rPr>
              <a:t>How do ENDS work? </a:t>
            </a:r>
            <a:endParaRPr lang="en-US" dirty="0">
              <a:solidFill>
                <a:srgbClr val="00206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346625" y="1351145"/>
            <a:ext cx="11509578" cy="5751398"/>
          </a:xfrm>
        </p:spPr>
        <p:txBody>
          <a:bodyPr>
            <a:noAutofit/>
          </a:bodyPr>
          <a:lstStyle/>
          <a:p>
            <a:pPr algn="ctr">
              <a:spcBef>
                <a:spcPts val="600"/>
              </a:spcBef>
              <a:spcAft>
                <a:spcPts val="600"/>
              </a:spcAft>
            </a:pPr>
            <a:r>
              <a:rPr lang="en-US" sz="2400" b="1" dirty="0">
                <a:solidFill>
                  <a:srgbClr val="002060"/>
                </a:solidFill>
                <a:latin typeface="Arial" panose="020B0604020202020204" pitchFamily="34" charset="0"/>
                <a:cs typeface="Arial" panose="020B0604020202020204" pitchFamily="34" charset="0"/>
              </a:rPr>
              <a:t>Electronic cigarettes are battery-powered devices that deliver nicotine and/or flavoring to the user in the form of an </a:t>
            </a:r>
            <a:r>
              <a:rPr lang="en-US" sz="2400" b="1" u="sng" dirty="0">
                <a:solidFill>
                  <a:srgbClr val="002060"/>
                </a:solidFill>
                <a:latin typeface="Arial" panose="020B0604020202020204" pitchFamily="34" charset="0"/>
                <a:cs typeface="Arial" panose="020B0604020202020204" pitchFamily="34" charset="0"/>
              </a:rPr>
              <a:t>aerosol</a:t>
            </a:r>
            <a:r>
              <a:rPr lang="en-US" sz="2400" b="1" dirty="0">
                <a:solidFill>
                  <a:srgbClr val="002060"/>
                </a:solidFill>
                <a:latin typeface="Arial" panose="020B0604020202020204" pitchFamily="34" charset="0"/>
                <a:cs typeface="Arial" panose="020B0604020202020204" pitchFamily="34" charset="0"/>
              </a:rPr>
              <a:t> (not water vapor)</a:t>
            </a:r>
          </a:p>
          <a:p>
            <a:pPr algn="ctr">
              <a:spcBef>
                <a:spcPts val="600"/>
              </a:spcBef>
              <a:spcAft>
                <a:spcPts val="600"/>
              </a:spcAft>
            </a:pPr>
            <a:endParaRPr lang="en-US" sz="2400" b="1" dirty="0">
              <a:solidFill>
                <a:srgbClr val="002060"/>
              </a:solidFill>
              <a:latin typeface="Arial" panose="020B0604020202020204" pitchFamily="34" charset="0"/>
              <a:cs typeface="Arial" panose="020B0604020202020204" pitchFamily="34" charset="0"/>
            </a:endParaRPr>
          </a:p>
          <a:p>
            <a:pPr lvl="1">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The device heats the liquid to form an </a:t>
            </a:r>
            <a:r>
              <a:rPr lang="en-US" u="sng" dirty="0">
                <a:solidFill>
                  <a:srgbClr val="002060"/>
                </a:solidFill>
                <a:latin typeface="Arial" panose="020B0604020202020204" pitchFamily="34" charset="0"/>
                <a:cs typeface="Arial" panose="020B0604020202020204" pitchFamily="34" charset="0"/>
              </a:rPr>
              <a:t>aerosol</a:t>
            </a:r>
            <a:r>
              <a:rPr lang="en-US" dirty="0">
                <a:solidFill>
                  <a:srgbClr val="002060"/>
                </a:solidFill>
                <a:latin typeface="Arial" panose="020B0604020202020204" pitchFamily="34" charset="0"/>
                <a:cs typeface="Arial" panose="020B0604020202020204" pitchFamily="34" charset="0"/>
              </a:rPr>
              <a:t> which is inhaled by the user</a:t>
            </a:r>
          </a:p>
          <a:p>
            <a:pPr lvl="1">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E-Liquids, when heated, may form additional harmful compounds that are also inhaled by the user</a:t>
            </a:r>
          </a:p>
          <a:p>
            <a:pPr lvl="1">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E-Liquids typically use</a:t>
            </a:r>
            <a:r>
              <a:rPr lang="en-US" b="1" dirty="0">
                <a:solidFill>
                  <a:srgbClr val="002060"/>
                </a:solidFill>
                <a:latin typeface="Arial" panose="020B0604020202020204" pitchFamily="34" charset="0"/>
                <a:cs typeface="Arial" panose="020B0604020202020204" pitchFamily="34" charset="0"/>
              </a:rPr>
              <a:t> </a:t>
            </a:r>
            <a:r>
              <a:rPr lang="en-US" b="1" i="1" dirty="0">
                <a:solidFill>
                  <a:srgbClr val="002060"/>
                </a:solidFill>
                <a:latin typeface="Arial" panose="020B0604020202020204" pitchFamily="34" charset="0"/>
                <a:cs typeface="Arial" panose="020B0604020202020204" pitchFamily="34" charset="0"/>
              </a:rPr>
              <a:t>propylene glycol </a:t>
            </a:r>
            <a:r>
              <a:rPr lang="en-US" dirty="0">
                <a:solidFill>
                  <a:srgbClr val="002060"/>
                </a:solidFill>
                <a:latin typeface="Arial" panose="020B0604020202020204" pitchFamily="34" charset="0"/>
                <a:cs typeface="Arial" panose="020B0604020202020204" pitchFamily="34" charset="0"/>
              </a:rPr>
              <a:t>and/or </a:t>
            </a:r>
            <a:r>
              <a:rPr lang="en-US" b="1" i="1" dirty="0">
                <a:solidFill>
                  <a:srgbClr val="002060"/>
                </a:solidFill>
                <a:latin typeface="Arial" panose="020B0604020202020204" pitchFamily="34" charset="0"/>
                <a:cs typeface="Arial" panose="020B0604020202020204" pitchFamily="34" charset="0"/>
              </a:rPr>
              <a:t>glycerin</a:t>
            </a:r>
            <a:r>
              <a:rPr lang="en-US" dirty="0">
                <a:solidFill>
                  <a:srgbClr val="002060"/>
                </a:solidFill>
                <a:latin typeface="Arial" panose="020B0604020202020204" pitchFamily="34" charset="0"/>
                <a:cs typeface="Arial" panose="020B0604020202020204" pitchFamily="34" charset="0"/>
              </a:rPr>
              <a:t> as the solvents for the nicotine and flavoring chemicals</a:t>
            </a:r>
          </a:p>
          <a:p>
            <a:pPr lvl="2">
              <a:spcAft>
                <a:spcPts val="600"/>
              </a:spcAft>
              <a:buFont typeface="Wingdings" panose="05000000000000000000" pitchFamily="2" charset="2"/>
              <a:buChar char="§"/>
            </a:pPr>
            <a:r>
              <a:rPr lang="en-US" i="0" dirty="0">
                <a:solidFill>
                  <a:srgbClr val="002060"/>
                </a:solidFill>
                <a:latin typeface="Arial" panose="020B0604020202020204" pitchFamily="34" charset="0"/>
                <a:cs typeface="Arial" panose="020B0604020202020204" pitchFamily="34" charset="0"/>
              </a:rPr>
              <a:t>Although these elements are deemed safe in food products, they have not been tested for safety when heated and inhaled into the lungs.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188" y="5035977"/>
            <a:ext cx="2450452" cy="1596294"/>
          </a:xfrm>
          <a:prstGeom prst="rect">
            <a:avLst/>
          </a:prstGeom>
        </p:spPr>
      </p:pic>
    </p:spTree>
    <p:extLst>
      <p:ext uri="{BB962C8B-B14F-4D97-AF65-F5344CB8AC3E}">
        <p14:creationId xmlns:p14="http://schemas.microsoft.com/office/powerpoint/2010/main" val="4040766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3983" y="1105312"/>
            <a:ext cx="10163048" cy="5061793"/>
          </a:xfrm>
          <a:prstGeom prst="rect">
            <a:avLst/>
          </a:prstGeom>
        </p:spPr>
      </p:pic>
      <p:sp>
        <p:nvSpPr>
          <p:cNvPr id="27650" name="Title 1"/>
          <p:cNvSpPr>
            <a:spLocks noGrp="1"/>
          </p:cNvSpPr>
          <p:nvPr>
            <p:ph type="title"/>
          </p:nvPr>
        </p:nvSpPr>
        <p:spPr>
          <a:xfrm>
            <a:off x="2808514" y="286162"/>
            <a:ext cx="6036907" cy="819150"/>
          </a:xfrm>
        </p:spPr>
        <p:txBody>
          <a:bodyPr>
            <a:normAutofit fontScale="90000"/>
          </a:bodyPr>
          <a:lstStyle/>
          <a:p>
            <a:pPr algn="ctr"/>
            <a:r>
              <a:rPr lang="en-US" altLang="en-US" sz="4000" b="1" dirty="0">
                <a:solidFill>
                  <a:srgbClr val="002060"/>
                </a:solidFill>
                <a:latin typeface="Arial" panose="020B0604020202020204" pitchFamily="34" charset="0"/>
                <a:cs typeface="Arial" panose="020B0604020202020204" pitchFamily="34" charset="0"/>
              </a:rPr>
              <a:t>What’s in Your E-cigarette?</a:t>
            </a:r>
          </a:p>
        </p:txBody>
      </p:sp>
      <p:sp>
        <p:nvSpPr>
          <p:cNvPr id="27651" name="Content Placeholder 2"/>
          <p:cNvSpPr>
            <a:spLocks noGrp="1"/>
          </p:cNvSpPr>
          <p:nvPr>
            <p:ph idx="1"/>
          </p:nvPr>
        </p:nvSpPr>
        <p:spPr>
          <a:xfrm>
            <a:off x="584629" y="1040994"/>
            <a:ext cx="11106627" cy="3777541"/>
          </a:xfrm>
        </p:spPr>
        <p:txBody>
          <a:bodyPr>
            <a:normAutofit fontScale="62500" lnSpcReduction="20000"/>
          </a:bodyPr>
          <a:lstStyle/>
          <a:p>
            <a:pPr lvl="1">
              <a:spcAft>
                <a:spcPts val="600"/>
              </a:spcAft>
              <a:buFont typeface="Wingdings" panose="05000000000000000000" pitchFamily="2" charset="2"/>
              <a:buChar char="Ø"/>
            </a:pPr>
            <a:endParaRPr lang="en-US" sz="3400" dirty="0">
              <a:solidFill>
                <a:srgbClr val="002060"/>
              </a:solidFill>
              <a:latin typeface="Arial" panose="020B0604020202020204" pitchFamily="34" charset="0"/>
              <a:cs typeface="Arial" panose="020B0604020202020204" pitchFamily="34" charset="0"/>
            </a:endParaRPr>
          </a:p>
          <a:p>
            <a:pPr lvl="1">
              <a:spcAft>
                <a:spcPts val="600"/>
              </a:spcAft>
              <a:buFont typeface="Wingdings" panose="05000000000000000000" pitchFamily="2" charset="2"/>
              <a:buChar char="Ø"/>
            </a:pPr>
            <a:r>
              <a:rPr lang="en-US" sz="3400" b="1" dirty="0">
                <a:solidFill>
                  <a:srgbClr val="002060"/>
                </a:solidFill>
                <a:latin typeface="Arial" panose="020B0604020202020204" pitchFamily="34" charset="0"/>
                <a:cs typeface="Arial" panose="020B0604020202020204" pitchFamily="34" charset="0"/>
              </a:rPr>
              <a:t>Most ENDS contain </a:t>
            </a:r>
            <a:r>
              <a:rPr lang="en-US" sz="3400" b="1" i="1" dirty="0">
                <a:solidFill>
                  <a:srgbClr val="002060"/>
                </a:solidFill>
                <a:latin typeface="Arial" panose="020B0604020202020204" pitchFamily="34" charset="0"/>
                <a:cs typeface="Arial" panose="020B0604020202020204" pitchFamily="34" charset="0"/>
              </a:rPr>
              <a:t>nicotine</a:t>
            </a:r>
            <a:r>
              <a:rPr lang="en-US" sz="3400" b="1" dirty="0">
                <a:solidFill>
                  <a:srgbClr val="002060"/>
                </a:solidFill>
                <a:latin typeface="Arial" panose="020B0604020202020204" pitchFamily="34" charset="0"/>
                <a:cs typeface="Arial" panose="020B0604020202020204" pitchFamily="34" charset="0"/>
              </a:rPr>
              <a:t>, the addictive drug found in other tobacco products</a:t>
            </a:r>
          </a:p>
          <a:p>
            <a:pPr lvl="1">
              <a:lnSpc>
                <a:spcPct val="120000"/>
              </a:lnSpc>
              <a:spcAft>
                <a:spcPts val="600"/>
              </a:spcAft>
              <a:buFont typeface="Wingdings" panose="05000000000000000000" pitchFamily="2" charset="2"/>
              <a:buChar char="Ø"/>
            </a:pPr>
            <a:r>
              <a:rPr lang="en-US" sz="3800" i="0" dirty="0">
                <a:solidFill>
                  <a:srgbClr val="002060"/>
                </a:solidFill>
                <a:latin typeface="Arial" panose="020B0604020202020204" pitchFamily="34" charset="0"/>
                <a:cs typeface="Arial" panose="020B0604020202020204" pitchFamily="34" charset="0"/>
              </a:rPr>
              <a:t>The amount of nicotine in ENDS varies widely, based on the e-liquid, the temperature of heating, and the depth of the puff</a:t>
            </a:r>
          </a:p>
          <a:p>
            <a:pPr lvl="1">
              <a:lnSpc>
                <a:spcPct val="120000"/>
              </a:lnSpc>
              <a:spcAft>
                <a:spcPts val="600"/>
              </a:spcAft>
              <a:buFont typeface="Wingdings" panose="05000000000000000000" pitchFamily="2" charset="2"/>
              <a:buChar char="Ø"/>
            </a:pPr>
            <a:r>
              <a:rPr lang="en-US" altLang="en-US" sz="3800" b="1" i="1" dirty="0">
                <a:solidFill>
                  <a:srgbClr val="002060"/>
                </a:solidFill>
                <a:latin typeface="Arial" panose="020B0604020202020204" pitchFamily="34" charset="0"/>
                <a:cs typeface="Arial" panose="020B0604020202020204" pitchFamily="34" charset="0"/>
              </a:rPr>
              <a:t>Nicotine salts </a:t>
            </a:r>
            <a:r>
              <a:rPr lang="en-US" altLang="en-US" sz="3800" dirty="0">
                <a:solidFill>
                  <a:srgbClr val="002060"/>
                </a:solidFill>
                <a:latin typeface="Arial" panose="020B0604020202020204" pitchFamily="34" charset="0"/>
                <a:cs typeface="Arial" panose="020B0604020202020204" pitchFamily="34" charset="0"/>
              </a:rPr>
              <a:t>can be vaped at lower temperatures for a smoother experience, which allows users to consume higher levels of nicotine with less harshness on the throat</a:t>
            </a:r>
          </a:p>
          <a:p>
            <a:pPr>
              <a:lnSpc>
                <a:spcPct val="100000"/>
              </a:lnSpc>
              <a:spcBef>
                <a:spcPts val="1200"/>
              </a:spcBef>
              <a:spcAft>
                <a:spcPts val="600"/>
              </a:spcAft>
              <a:buFont typeface="Wingdings" panose="05000000000000000000" pitchFamily="2" charset="2"/>
              <a:buChar char="Ø"/>
            </a:pPr>
            <a:r>
              <a:rPr lang="en-US" altLang="en-US" sz="3800" dirty="0">
                <a:solidFill>
                  <a:srgbClr val="002060"/>
                </a:solidFill>
                <a:latin typeface="Arial" panose="020B0604020202020204" pitchFamily="34" charset="0"/>
                <a:cs typeface="Arial" panose="020B0604020202020204" pitchFamily="34" charset="0"/>
              </a:rPr>
              <a:t> ENDS can also be used as a delivery system for </a:t>
            </a:r>
            <a:r>
              <a:rPr lang="en-US" altLang="en-US" sz="3800" b="1" i="1" dirty="0">
                <a:solidFill>
                  <a:srgbClr val="002060"/>
                </a:solidFill>
                <a:latin typeface="Arial" panose="020B0604020202020204" pitchFamily="34" charset="0"/>
                <a:cs typeface="Arial" panose="020B0604020202020204" pitchFamily="34" charset="0"/>
              </a:rPr>
              <a:t>marijuana</a:t>
            </a:r>
            <a:r>
              <a:rPr lang="en-US" altLang="en-US" sz="3800" dirty="0">
                <a:solidFill>
                  <a:srgbClr val="002060"/>
                </a:solidFill>
                <a:latin typeface="Arial" panose="020B0604020202020204" pitchFamily="34" charset="0"/>
                <a:cs typeface="Arial" panose="020B0604020202020204" pitchFamily="34" charset="0"/>
              </a:rPr>
              <a:t> and other </a:t>
            </a:r>
            <a:r>
              <a:rPr lang="en-US" altLang="en-US" sz="3800" b="1" i="1" dirty="0">
                <a:solidFill>
                  <a:srgbClr val="002060"/>
                </a:solidFill>
                <a:latin typeface="Arial" panose="020B0604020202020204" pitchFamily="34" charset="0"/>
                <a:cs typeface="Arial" panose="020B0604020202020204" pitchFamily="34" charset="0"/>
              </a:rPr>
              <a:t>illicit  drugs</a:t>
            </a:r>
          </a:p>
          <a:p>
            <a:pPr marL="0" indent="0">
              <a:spcBef>
                <a:spcPts val="1200"/>
              </a:spcBef>
              <a:spcAft>
                <a:spcPts val="600"/>
              </a:spcAft>
              <a:buNone/>
            </a:pPr>
            <a:endParaRPr lang="en-US" altLang="en-US" sz="2400" b="1" i="1" dirty="0">
              <a:solidFill>
                <a:srgbClr val="00206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8857" y="82841"/>
            <a:ext cx="2016446" cy="1313570"/>
          </a:xfrm>
          <a:prstGeom prst="rect">
            <a:avLst/>
          </a:prstGeom>
        </p:spPr>
      </p:pic>
      <p:sp>
        <p:nvSpPr>
          <p:cNvPr id="3" name="TextBox 2"/>
          <p:cNvSpPr txBox="1"/>
          <p:nvPr/>
        </p:nvSpPr>
        <p:spPr>
          <a:xfrm>
            <a:off x="2318658" y="5145914"/>
            <a:ext cx="7893698" cy="1200329"/>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w="12700">
            <a:solidFill>
              <a:srgbClr val="002060"/>
            </a:solidFill>
          </a:ln>
        </p:spPr>
        <p:txBody>
          <a:bodyPr wrap="square" rtlCol="0">
            <a:spAutoFit/>
          </a:bodyPr>
          <a:lstStyle/>
          <a:p>
            <a:pPr>
              <a:lnSpc>
                <a:spcPct val="120000"/>
              </a:lnSpc>
              <a:spcBef>
                <a:spcPts val="1200"/>
              </a:spcBef>
              <a:spcAft>
                <a:spcPts val="600"/>
              </a:spcAft>
            </a:pPr>
            <a:r>
              <a:rPr lang="en-US" altLang="en-US" sz="2000" dirty="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50.6%</a:t>
            </a:r>
            <a:r>
              <a:rPr lang="en-US" alt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2000" dirty="0">
                <a:solidFill>
                  <a:srgbClr val="002060"/>
                </a:solidFill>
                <a:latin typeface="Arial" panose="020B0604020202020204" pitchFamily="34" charset="0"/>
                <a:cs typeface="Arial" panose="020B0604020202020204" pitchFamily="34" charset="0"/>
              </a:rPr>
              <a:t>of CT youth reported using their device with a substance </a:t>
            </a:r>
            <a:r>
              <a:rPr lang="en-US" altLang="en-US" sz="2000" u="sng" dirty="0">
                <a:solidFill>
                  <a:srgbClr val="002060"/>
                </a:solidFill>
                <a:latin typeface="Arial" panose="020B0604020202020204" pitchFamily="34" charset="0"/>
                <a:cs typeface="Arial" panose="020B0604020202020204" pitchFamily="34" charset="0"/>
              </a:rPr>
              <a:t>other than </a:t>
            </a:r>
            <a:r>
              <a:rPr lang="en-US" altLang="en-US" sz="2000" dirty="0">
                <a:solidFill>
                  <a:srgbClr val="002060"/>
                </a:solidFill>
                <a:latin typeface="Arial" panose="020B0604020202020204" pitchFamily="34" charset="0"/>
                <a:cs typeface="Arial" panose="020B0604020202020204" pitchFamily="34" charset="0"/>
              </a:rPr>
              <a:t>nicotine, such as </a:t>
            </a:r>
            <a:r>
              <a:rPr lang="en-US" altLang="en-US" sz="2000" b="1" i="1" dirty="0">
                <a:solidFill>
                  <a:srgbClr val="002060"/>
                </a:solidFill>
                <a:latin typeface="Arial" panose="020B0604020202020204" pitchFamily="34" charset="0"/>
                <a:cs typeface="Arial" panose="020B0604020202020204" pitchFamily="34" charset="0"/>
              </a:rPr>
              <a:t>marijuana</a:t>
            </a:r>
            <a:r>
              <a:rPr lang="en-US" altLang="en-US" sz="2000" dirty="0">
                <a:solidFill>
                  <a:srgbClr val="002060"/>
                </a:solidFill>
                <a:latin typeface="Arial" panose="020B0604020202020204" pitchFamily="34" charset="0"/>
                <a:cs typeface="Arial" panose="020B0604020202020204" pitchFamily="34" charset="0"/>
              </a:rPr>
              <a:t>, </a:t>
            </a:r>
            <a:r>
              <a:rPr lang="en-US" altLang="en-US" sz="2000" b="1" i="1" dirty="0">
                <a:solidFill>
                  <a:srgbClr val="002060"/>
                </a:solidFill>
                <a:latin typeface="Arial" panose="020B0604020202020204" pitchFamily="34" charset="0"/>
                <a:cs typeface="Arial" panose="020B0604020202020204" pitchFamily="34" charset="0"/>
              </a:rPr>
              <a:t>THC </a:t>
            </a:r>
            <a:r>
              <a:rPr lang="en-US" altLang="en-US" sz="2000" dirty="0">
                <a:solidFill>
                  <a:srgbClr val="002060"/>
                </a:solidFill>
                <a:latin typeface="Arial" panose="020B0604020202020204" pitchFamily="34" charset="0"/>
                <a:cs typeface="Arial" panose="020B0604020202020204" pitchFamily="34" charset="0"/>
              </a:rPr>
              <a:t>or</a:t>
            </a:r>
            <a:r>
              <a:rPr lang="en-US" altLang="en-US" sz="2000" b="1" i="1" dirty="0">
                <a:solidFill>
                  <a:srgbClr val="002060"/>
                </a:solidFill>
                <a:latin typeface="Arial" panose="020B0604020202020204" pitchFamily="34" charset="0"/>
                <a:cs typeface="Arial" panose="020B0604020202020204" pitchFamily="34" charset="0"/>
              </a:rPr>
              <a:t> hash oil</a:t>
            </a:r>
            <a:r>
              <a:rPr lang="en-US" altLang="en-US" sz="2000" dirty="0">
                <a:solidFill>
                  <a:srgbClr val="002060"/>
                </a:solidFill>
                <a:latin typeface="Arial" panose="020B0604020202020204" pitchFamily="34" charset="0"/>
                <a:cs typeface="Arial" panose="020B0604020202020204" pitchFamily="34" charset="0"/>
              </a:rPr>
              <a:t>, or </a:t>
            </a:r>
            <a:r>
              <a:rPr lang="en-US" altLang="en-US" sz="2000" b="1" i="1" dirty="0">
                <a:solidFill>
                  <a:srgbClr val="002060"/>
                </a:solidFill>
                <a:latin typeface="Arial" panose="020B0604020202020204" pitchFamily="34" charset="0"/>
                <a:cs typeface="Arial" panose="020B0604020202020204" pitchFamily="34" charset="0"/>
              </a:rPr>
              <a:t>THC wax. </a:t>
            </a:r>
            <a:r>
              <a:rPr lang="en-US" altLang="en-US" dirty="0">
                <a:solidFill>
                  <a:srgbClr val="002060"/>
                </a:solidFill>
                <a:latin typeface="Arial" panose="020B0604020202020204" pitchFamily="34" charset="0"/>
                <a:cs typeface="Arial" panose="020B0604020202020204" pitchFamily="34" charset="0"/>
              </a:rPr>
              <a:t>(2017 CT Youth Tobacco Survey)</a:t>
            </a:r>
            <a:endParaRPr lang="en-US" i="1" dirty="0">
              <a:solidFill>
                <a:srgbClr val="C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3855" y="5260733"/>
            <a:ext cx="914932" cy="970690"/>
          </a:xfrm>
          <a:prstGeom prst="rect">
            <a:avLst/>
          </a:prstGeom>
        </p:spPr>
      </p:pic>
    </p:spTree>
    <p:extLst>
      <p:ext uri="{BB962C8B-B14F-4D97-AF65-F5344CB8AC3E}">
        <p14:creationId xmlns:p14="http://schemas.microsoft.com/office/powerpoint/2010/main" val="2116636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3909" y="160100"/>
            <a:ext cx="9286655" cy="661052"/>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Chemicals Identified in Electronic Cigarettes</a:t>
            </a:r>
            <a:endParaRPr lang="en-US" b="1" dirty="0"/>
          </a:p>
        </p:txBody>
      </p:sp>
      <p:sp>
        <p:nvSpPr>
          <p:cNvPr id="3" name="Content Placeholder 2"/>
          <p:cNvSpPr>
            <a:spLocks noGrp="1"/>
          </p:cNvSpPr>
          <p:nvPr>
            <p:ph idx="1"/>
          </p:nvPr>
        </p:nvSpPr>
        <p:spPr>
          <a:xfrm>
            <a:off x="774175" y="1443363"/>
            <a:ext cx="2763352" cy="5106701"/>
          </a:xfrm>
        </p:spPr>
        <p:txBody>
          <a:bodyPr>
            <a:noAutofit/>
          </a:bodyPr>
          <a:lstStyle/>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2-butanone (MEK)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2-furaldehyde</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Acetaldehyde</a:t>
            </a:r>
            <a:r>
              <a:rPr lang="en-US" sz="1800" b="1" dirty="0">
                <a:latin typeface="Arial" panose="020B0604020202020204" pitchFamily="34" charset="0"/>
                <a:cs typeface="Arial" panose="020B0604020202020204" pitchFamily="34" charset="0"/>
              </a:rPr>
              <a:t>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Acetic acid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Acetone</a:t>
            </a:r>
            <a:r>
              <a:rPr lang="en-US" sz="1800" b="1" dirty="0">
                <a:latin typeface="Arial" panose="020B0604020202020204" pitchFamily="34" charset="0"/>
                <a:cs typeface="Arial" panose="020B0604020202020204" pitchFamily="34" charset="0"/>
              </a:rPr>
              <a:t>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Acrolein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Aluminum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Barium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Benzene ✔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Boron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Butanal </a:t>
            </a:r>
          </a:p>
          <a:p>
            <a:pPr marL="0" indent="0">
              <a:lnSpc>
                <a:spcPct val="100000"/>
              </a:lnSpc>
              <a:spcBef>
                <a:spcPts val="1000"/>
              </a:spcBef>
              <a:buNone/>
            </a:pPr>
            <a:r>
              <a:rPr lang="en-US" sz="1800" b="1" dirty="0">
                <a:solidFill>
                  <a:srgbClr val="002060"/>
                </a:solidFill>
                <a:latin typeface="Arial" panose="020B0604020202020204" pitchFamily="34" charset="0"/>
                <a:cs typeface="Arial" panose="020B0604020202020204" pitchFamily="34" charset="0"/>
              </a:rPr>
              <a:t>Butyl hydroxyl toluene </a:t>
            </a:r>
          </a:p>
          <a:p>
            <a:pPr marL="0" indent="0">
              <a:lnSpc>
                <a:spcPct val="100000"/>
              </a:lnSpc>
              <a:spcBef>
                <a:spcPts val="1000"/>
              </a:spcBef>
              <a:buNone/>
            </a:pPr>
            <a:r>
              <a:rPr lang="en-US" sz="1800" b="1" dirty="0">
                <a:solidFill>
                  <a:srgbClr val="C00000"/>
                </a:solidFill>
                <a:latin typeface="Arial" panose="020B0604020202020204" pitchFamily="34" charset="0"/>
                <a:cs typeface="Arial" panose="020B0604020202020204" pitchFamily="34" charset="0"/>
              </a:rPr>
              <a:t>Cadmium</a:t>
            </a:r>
          </a:p>
          <a:p>
            <a:pPr marL="0" indent="0">
              <a:lnSpc>
                <a:spcPct val="100000"/>
              </a:lnSpc>
              <a:spcBef>
                <a:spcPts val="1000"/>
              </a:spcBef>
              <a:buNone/>
            </a:pPr>
            <a:endParaRPr lang="en-US" sz="1800" b="1" dirty="0">
              <a:solidFill>
                <a:srgbClr val="002060"/>
              </a:solidFill>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4" name="TextBox 3"/>
          <p:cNvSpPr txBox="1"/>
          <p:nvPr/>
        </p:nvSpPr>
        <p:spPr>
          <a:xfrm>
            <a:off x="676656" y="821152"/>
            <a:ext cx="10961162"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rgbClr val="002060"/>
            </a:solidFill>
          </a:ln>
        </p:spPr>
        <p:txBody>
          <a:bodyPr wrap="square" rtlCol="0">
            <a:spAutoFit/>
          </a:bodyPr>
          <a:lstStyle/>
          <a:p>
            <a:r>
              <a:rPr lang="en-US" b="1" dirty="0">
                <a:solidFill>
                  <a:srgbClr val="002060"/>
                </a:solidFill>
              </a:rPr>
              <a:t>Exposure to</a:t>
            </a:r>
            <a:r>
              <a:rPr lang="en-US" b="1" dirty="0">
                <a:solidFill>
                  <a:srgbClr val="C00000"/>
                </a:solidFill>
              </a:rPr>
              <a:t> </a:t>
            </a:r>
            <a:r>
              <a:rPr lang="en-US" b="1" dirty="0">
                <a:solidFill>
                  <a:srgbClr val="002060"/>
                </a:solidFill>
              </a:rPr>
              <a:t>chemicals in </a:t>
            </a:r>
            <a:r>
              <a:rPr lang="en-US" b="1" dirty="0">
                <a:solidFill>
                  <a:srgbClr val="C00000"/>
                </a:solidFill>
                <a:effectLst>
                  <a:outerShdw blurRad="38100" dist="38100" dir="2700000" algn="tl">
                    <a:srgbClr val="000000">
                      <a:alpha val="43137"/>
                    </a:srgbClr>
                  </a:outerShdw>
                </a:effectLst>
              </a:rPr>
              <a:t>RED</a:t>
            </a:r>
            <a:r>
              <a:rPr lang="en-US" b="1" dirty="0"/>
              <a:t> </a:t>
            </a:r>
            <a:r>
              <a:rPr lang="en-US" b="1" dirty="0">
                <a:solidFill>
                  <a:srgbClr val="002060"/>
                </a:solidFill>
              </a:rPr>
              <a:t>can be </a:t>
            </a:r>
            <a:r>
              <a:rPr lang="en-US" b="1" u="sng" dirty="0">
                <a:solidFill>
                  <a:srgbClr val="C00000"/>
                </a:solidFill>
              </a:rPr>
              <a:t>especially</a:t>
            </a:r>
            <a:r>
              <a:rPr lang="en-US" b="1" dirty="0">
                <a:solidFill>
                  <a:srgbClr val="002060"/>
                </a:solidFill>
              </a:rPr>
              <a:t> harmful to the health     </a:t>
            </a:r>
            <a:r>
              <a:rPr lang="en-US" dirty="0">
                <a:solidFill>
                  <a:srgbClr val="002060"/>
                </a:solidFill>
                <a:latin typeface="Arial" panose="020B0604020202020204" pitchFamily="34" charset="0"/>
                <a:cs typeface="Arial" panose="020B0604020202020204" pitchFamily="34" charset="0"/>
              </a:rPr>
              <a:t>✔=</a:t>
            </a:r>
            <a:r>
              <a:rPr lang="en-US" b="1" dirty="0">
                <a:solidFill>
                  <a:srgbClr val="002060"/>
                </a:solidFill>
              </a:rPr>
              <a:t> chemicals emitted in </a:t>
            </a:r>
            <a:r>
              <a:rPr lang="en-US" b="1" dirty="0">
                <a:solidFill>
                  <a:srgbClr val="002060"/>
                </a:solidFill>
                <a:effectLst>
                  <a:outerShdw blurRad="38100" dist="38100" dir="2700000" algn="tl">
                    <a:srgbClr val="000000">
                      <a:alpha val="43137"/>
                    </a:srgbClr>
                  </a:outerShdw>
                </a:effectLst>
              </a:rPr>
              <a:t>secondhand smoke</a:t>
            </a:r>
          </a:p>
        </p:txBody>
      </p:sp>
      <p:sp>
        <p:nvSpPr>
          <p:cNvPr id="5" name="Rectangle 4"/>
          <p:cNvSpPr/>
          <p:nvPr/>
        </p:nvSpPr>
        <p:spPr>
          <a:xfrm>
            <a:off x="3537527" y="1443363"/>
            <a:ext cx="2786893" cy="5637441"/>
          </a:xfrm>
          <a:prstGeom prst="rect">
            <a:avLst/>
          </a:prstGeom>
        </p:spPr>
        <p:txBody>
          <a:bodyPr wrap="square">
            <a:spAutoFit/>
          </a:bodyPr>
          <a:lstStyle/>
          <a:p>
            <a:pPr>
              <a:spcBef>
                <a:spcPts val="1000"/>
              </a:spcBef>
            </a:pPr>
            <a:r>
              <a:rPr lang="en-US" b="1" dirty="0">
                <a:solidFill>
                  <a:srgbClr val="C00000"/>
                </a:solidFill>
                <a:latin typeface="Arial" panose="020B0604020202020204" pitchFamily="34" charset="0"/>
                <a:cs typeface="Arial" panose="020B0604020202020204" pitchFamily="34" charset="0"/>
              </a:rPr>
              <a:t>Chromium</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002060"/>
                </a:solidFill>
                <a:latin typeface="Arial" panose="020B0604020202020204" pitchFamily="34" charset="0"/>
                <a:cs typeface="Arial" panose="020B0604020202020204" pitchFamily="34" charset="0"/>
              </a:rPr>
              <a:t>Copper</a:t>
            </a:r>
          </a:p>
          <a:p>
            <a:pPr>
              <a:spcBef>
                <a:spcPts val="1000"/>
              </a:spcBef>
            </a:pPr>
            <a:r>
              <a:rPr lang="en-US" b="1" dirty="0">
                <a:solidFill>
                  <a:srgbClr val="002060"/>
                </a:solidFill>
                <a:latin typeface="Arial" panose="020B0604020202020204" pitchFamily="34" charset="0"/>
                <a:cs typeface="Arial" panose="020B0604020202020204" pitchFamily="34" charset="0"/>
              </a:rPr>
              <a:t>Crotonaldehyde</a:t>
            </a:r>
          </a:p>
          <a:p>
            <a:pPr>
              <a:spcBef>
                <a:spcPts val="1000"/>
              </a:spcBef>
            </a:pPr>
            <a:r>
              <a:rPr lang="en-US" b="1" dirty="0">
                <a:solidFill>
                  <a:srgbClr val="C00000"/>
                </a:solidFill>
                <a:latin typeface="Arial" panose="020B0604020202020204" pitchFamily="34" charset="0"/>
                <a:cs typeface="Arial" panose="020B0604020202020204" pitchFamily="34" charset="0"/>
              </a:rPr>
              <a:t>Diacetyl ✔</a:t>
            </a:r>
          </a:p>
          <a:p>
            <a:pPr>
              <a:spcBef>
                <a:spcPts val="1000"/>
              </a:spcBef>
            </a:pPr>
            <a:r>
              <a:rPr lang="en-US" b="1" dirty="0">
                <a:solidFill>
                  <a:srgbClr val="C00000"/>
                </a:solidFill>
                <a:latin typeface="Arial" panose="020B0604020202020204" pitchFamily="34" charset="0"/>
                <a:cs typeface="Arial" panose="020B0604020202020204" pitchFamily="34" charset="0"/>
              </a:rPr>
              <a:t>Diethylene Glycol ✔</a:t>
            </a:r>
          </a:p>
          <a:p>
            <a:pPr>
              <a:spcBef>
                <a:spcPts val="1000"/>
              </a:spcBef>
            </a:pPr>
            <a:r>
              <a:rPr lang="en-US" b="1" dirty="0">
                <a:solidFill>
                  <a:srgbClr val="C00000"/>
                </a:solidFill>
                <a:latin typeface="Arial" panose="020B0604020202020204" pitchFamily="34" charset="0"/>
                <a:cs typeface="Arial" panose="020B0604020202020204" pitchFamily="34" charset="0"/>
              </a:rPr>
              <a:t>Formaldehyde ✔ </a:t>
            </a:r>
          </a:p>
          <a:p>
            <a:pPr>
              <a:spcBef>
                <a:spcPts val="1000"/>
              </a:spcBef>
            </a:pPr>
            <a:r>
              <a:rPr lang="en-US" b="1" dirty="0">
                <a:solidFill>
                  <a:srgbClr val="002060"/>
                </a:solidFill>
                <a:latin typeface="Arial" panose="020B0604020202020204" pitchFamily="34" charset="0"/>
                <a:cs typeface="Arial" panose="020B0604020202020204" pitchFamily="34" charset="0"/>
              </a:rPr>
              <a:t>Glyoxal </a:t>
            </a:r>
          </a:p>
          <a:p>
            <a:pPr>
              <a:spcBef>
                <a:spcPts val="1000"/>
              </a:spcBef>
            </a:pPr>
            <a:r>
              <a:rPr lang="en-US" b="1" dirty="0">
                <a:solidFill>
                  <a:srgbClr val="002060"/>
                </a:solidFill>
                <a:latin typeface="Arial" panose="020B0604020202020204" pitchFamily="34" charset="0"/>
                <a:cs typeface="Arial" panose="020B0604020202020204" pitchFamily="34" charset="0"/>
              </a:rPr>
              <a:t>Glycerin</a:t>
            </a:r>
          </a:p>
          <a:p>
            <a:pPr>
              <a:spcBef>
                <a:spcPts val="1000"/>
              </a:spcBef>
            </a:pPr>
            <a:r>
              <a:rPr lang="en-US" b="1" dirty="0">
                <a:solidFill>
                  <a:srgbClr val="002060"/>
                </a:solidFill>
                <a:latin typeface="Arial" panose="020B0604020202020204" pitchFamily="34" charset="0"/>
                <a:cs typeface="Arial" panose="020B0604020202020204" pitchFamily="34" charset="0"/>
              </a:rPr>
              <a:t>Iron </a:t>
            </a:r>
          </a:p>
          <a:p>
            <a:pPr>
              <a:spcBef>
                <a:spcPts val="1000"/>
              </a:spcBef>
            </a:pPr>
            <a:r>
              <a:rPr lang="en-US" b="1" dirty="0">
                <a:solidFill>
                  <a:srgbClr val="C00000"/>
                </a:solidFill>
                <a:latin typeface="Arial" panose="020B0604020202020204" pitchFamily="34" charset="0"/>
                <a:cs typeface="Arial" panose="020B0604020202020204" pitchFamily="34" charset="0"/>
              </a:rPr>
              <a:t>Isoprene ✔</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Lead </a:t>
            </a:r>
          </a:p>
          <a:p>
            <a:pPr>
              <a:spcBef>
                <a:spcPts val="1000"/>
              </a:spcBef>
            </a:pPr>
            <a:r>
              <a:rPr lang="en-US" b="1" dirty="0">
                <a:solidFill>
                  <a:srgbClr val="002060"/>
                </a:solidFill>
                <a:latin typeface="Arial" panose="020B0604020202020204" pitchFamily="34" charset="0"/>
                <a:cs typeface="Arial" panose="020B0604020202020204" pitchFamily="34" charset="0"/>
              </a:rPr>
              <a:t>Limonene</a:t>
            </a:r>
          </a:p>
          <a:p>
            <a:pPr>
              <a:spcBef>
                <a:spcPts val="1000"/>
              </a:spcBef>
            </a:pPr>
            <a:r>
              <a:rPr lang="en-US" b="1" dirty="0">
                <a:solidFill>
                  <a:srgbClr val="002060"/>
                </a:solidFill>
                <a:latin typeface="Arial" panose="020B0604020202020204" pitchFamily="34" charset="0"/>
                <a:cs typeface="Arial" panose="020B0604020202020204" pitchFamily="34" charset="0"/>
              </a:rPr>
              <a:t>m,p-Xyelen </a:t>
            </a:r>
          </a:p>
          <a:p>
            <a:pPr>
              <a:spcBef>
                <a:spcPts val="1000"/>
              </a:spcBef>
            </a:pPr>
            <a:endParaRPr lang="en-US" b="1" dirty="0">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6157236" y="1454090"/>
            <a:ext cx="3994461" cy="4826962"/>
          </a:xfrm>
          <a:prstGeom prst="rect">
            <a:avLst/>
          </a:prstGeom>
        </p:spPr>
        <p:txBody>
          <a:bodyPr wrap="square">
            <a:spAutoFit/>
          </a:bodyPr>
          <a:lstStyle/>
          <a:p>
            <a:pPr>
              <a:spcBef>
                <a:spcPts val="1000"/>
              </a:spcBef>
            </a:pPr>
            <a:r>
              <a:rPr lang="en-US" b="1" dirty="0">
                <a:solidFill>
                  <a:srgbClr val="002060"/>
                </a:solidFill>
                <a:latin typeface="Arial" panose="020B0604020202020204" pitchFamily="34" charset="0"/>
                <a:cs typeface="Arial" panose="020B0604020202020204" pitchFamily="34" charset="0"/>
              </a:rPr>
              <a:t>Magnesium</a:t>
            </a:r>
          </a:p>
          <a:p>
            <a:pPr>
              <a:spcBef>
                <a:spcPts val="1000"/>
              </a:spcBef>
            </a:pPr>
            <a:r>
              <a:rPr lang="en-US" b="1" dirty="0">
                <a:solidFill>
                  <a:srgbClr val="002060"/>
                </a:solidFill>
                <a:latin typeface="Arial" panose="020B0604020202020204" pitchFamily="34" charset="0"/>
                <a:cs typeface="Arial" panose="020B0604020202020204" pitchFamily="34" charset="0"/>
              </a:rPr>
              <a:t>Manganese</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Nickel </a:t>
            </a:r>
          </a:p>
          <a:p>
            <a:pPr>
              <a:spcBef>
                <a:spcPts val="1000"/>
              </a:spcBef>
            </a:pPr>
            <a:r>
              <a:rPr lang="en-US" b="1" dirty="0">
                <a:solidFill>
                  <a:srgbClr val="C00000"/>
                </a:solidFill>
                <a:latin typeface="Arial" panose="020B0604020202020204" pitchFamily="34" charset="0"/>
                <a:cs typeface="Arial" panose="020B0604020202020204" pitchFamily="34" charset="0"/>
              </a:rPr>
              <a:t>Nicotine ✔ </a:t>
            </a:r>
          </a:p>
          <a:p>
            <a:pPr>
              <a:spcBef>
                <a:spcPts val="1000"/>
              </a:spcBef>
            </a:pPr>
            <a:r>
              <a:rPr lang="en-US" b="1" dirty="0">
                <a:solidFill>
                  <a:srgbClr val="C00000"/>
                </a:solidFill>
                <a:latin typeface="Arial" panose="020B0604020202020204" pitchFamily="34" charset="0"/>
                <a:cs typeface="Arial" panose="020B0604020202020204" pitchFamily="34" charset="0"/>
              </a:rPr>
              <a:t>N-Nitrosonornicotine ✔</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o-Methylbenzaldehyde</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002060"/>
                </a:solidFill>
                <a:latin typeface="Arial" panose="020B0604020202020204" pitchFamily="34" charset="0"/>
                <a:cs typeface="Arial" panose="020B0604020202020204" pitchFamily="34" charset="0"/>
              </a:rPr>
              <a:t>p,m-Xylene </a:t>
            </a:r>
          </a:p>
          <a:p>
            <a:pPr>
              <a:spcBef>
                <a:spcPts val="1000"/>
              </a:spcBef>
            </a:pPr>
            <a:r>
              <a:rPr lang="en-US" b="1" dirty="0">
                <a:solidFill>
                  <a:srgbClr val="C00000"/>
                </a:solidFill>
                <a:latin typeface="Arial" panose="020B0604020202020204" pitchFamily="34" charset="0"/>
                <a:cs typeface="Arial" panose="020B0604020202020204" pitchFamily="34" charset="0"/>
              </a:rPr>
              <a:t>Phenol</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Polycyclic Aromatic Hydrocarbons </a:t>
            </a:r>
          </a:p>
          <a:p>
            <a:pPr>
              <a:spcBef>
                <a:spcPts val="1000"/>
              </a:spcBef>
            </a:pPr>
            <a:r>
              <a:rPr lang="en-US" b="1" dirty="0">
                <a:solidFill>
                  <a:srgbClr val="002060"/>
                </a:solidFill>
                <a:latin typeface="Arial" panose="020B0604020202020204" pitchFamily="34" charset="0"/>
                <a:cs typeface="Arial" panose="020B0604020202020204" pitchFamily="34" charset="0"/>
              </a:rPr>
              <a:t>Potassium </a:t>
            </a:r>
          </a:p>
          <a:p>
            <a:pPr>
              <a:spcBef>
                <a:spcPts val="1000"/>
              </a:spcBef>
            </a:pPr>
            <a:r>
              <a:rPr lang="en-US" b="1" dirty="0">
                <a:solidFill>
                  <a:srgbClr val="C00000"/>
                </a:solidFill>
                <a:latin typeface="Arial" panose="020B0604020202020204" pitchFamily="34" charset="0"/>
                <a:cs typeface="Arial" panose="020B0604020202020204" pitchFamily="34" charset="0"/>
              </a:rPr>
              <a:t>Propanal </a:t>
            </a:r>
          </a:p>
          <a:p>
            <a:pPr>
              <a:spcBef>
                <a:spcPts val="1000"/>
              </a:spcBef>
            </a:pPr>
            <a:r>
              <a:rPr lang="en-US" b="1" dirty="0">
                <a:solidFill>
                  <a:srgbClr val="C00000"/>
                </a:solidFill>
                <a:latin typeface="Arial" panose="020B0604020202020204" pitchFamily="34" charset="0"/>
                <a:cs typeface="Arial" panose="020B0604020202020204" pitchFamily="34" charset="0"/>
              </a:rPr>
              <a:t>Propylene Glycol</a:t>
            </a:r>
          </a:p>
        </p:txBody>
      </p:sp>
      <p:sp>
        <p:nvSpPr>
          <p:cNvPr id="7" name="TextBox 6"/>
          <p:cNvSpPr txBox="1"/>
          <p:nvPr/>
        </p:nvSpPr>
        <p:spPr>
          <a:xfrm>
            <a:off x="9580328" y="1497105"/>
            <a:ext cx="2057490" cy="2395528"/>
          </a:xfrm>
          <a:prstGeom prst="rect">
            <a:avLst/>
          </a:prstGeom>
          <a:noFill/>
        </p:spPr>
        <p:txBody>
          <a:bodyPr wrap="square" rtlCol="0">
            <a:spAutoFit/>
          </a:bodyPr>
          <a:lstStyle/>
          <a:p>
            <a:pPr>
              <a:spcBef>
                <a:spcPts val="1000"/>
              </a:spcBef>
            </a:pPr>
            <a:r>
              <a:rPr lang="en-US" b="1" dirty="0">
                <a:solidFill>
                  <a:srgbClr val="002060"/>
                </a:solidFill>
                <a:latin typeface="Arial" panose="020B0604020202020204" pitchFamily="34" charset="0"/>
                <a:cs typeface="Arial" panose="020B0604020202020204" pitchFamily="34" charset="0"/>
              </a:rPr>
              <a:t>Sulfur</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C00000"/>
                </a:solidFill>
                <a:latin typeface="Arial" panose="020B0604020202020204" pitchFamily="34" charset="0"/>
                <a:cs typeface="Arial" panose="020B0604020202020204" pitchFamily="34" charset="0"/>
              </a:rPr>
              <a:t>Tin</a:t>
            </a:r>
          </a:p>
          <a:p>
            <a:pPr>
              <a:spcBef>
                <a:spcPts val="1000"/>
              </a:spcBef>
            </a:pPr>
            <a:r>
              <a:rPr lang="en-US" b="1" dirty="0">
                <a:solidFill>
                  <a:srgbClr val="C00000"/>
                </a:solidFill>
                <a:latin typeface="Arial" panose="020B0604020202020204" pitchFamily="34" charset="0"/>
                <a:cs typeface="Arial" panose="020B0604020202020204" pitchFamily="34" charset="0"/>
              </a:rPr>
              <a:t>Toluene</a:t>
            </a:r>
            <a:r>
              <a:rPr lang="en-US" b="1" dirty="0">
                <a:latin typeface="Arial" panose="020B0604020202020204" pitchFamily="34" charset="0"/>
                <a:cs typeface="Arial" panose="020B0604020202020204" pitchFamily="34" charset="0"/>
              </a:rPr>
              <a:t> </a:t>
            </a:r>
          </a:p>
          <a:p>
            <a:pPr>
              <a:spcBef>
                <a:spcPts val="1000"/>
              </a:spcBef>
            </a:pPr>
            <a:r>
              <a:rPr lang="en-US" b="1" dirty="0">
                <a:solidFill>
                  <a:srgbClr val="002060"/>
                </a:solidFill>
                <a:latin typeface="Arial" panose="020B0604020202020204" pitchFamily="34" charset="0"/>
                <a:cs typeface="Arial" panose="020B0604020202020204" pitchFamily="34" charset="0"/>
              </a:rPr>
              <a:t>Valeraldehyde </a:t>
            </a:r>
          </a:p>
          <a:p>
            <a:pPr>
              <a:spcBef>
                <a:spcPts val="1000"/>
              </a:spcBef>
            </a:pPr>
            <a:r>
              <a:rPr lang="en-US" b="1" dirty="0">
                <a:solidFill>
                  <a:srgbClr val="002060"/>
                </a:solidFill>
                <a:latin typeface="Arial" panose="020B0604020202020204" pitchFamily="34" charset="0"/>
                <a:cs typeface="Arial" panose="020B0604020202020204" pitchFamily="34" charset="0"/>
              </a:rPr>
              <a:t>Zinc </a:t>
            </a:r>
          </a:p>
          <a:p>
            <a:pPr>
              <a:spcBef>
                <a:spcPts val="1000"/>
              </a:spcBef>
            </a:pPr>
            <a:r>
              <a:rPr lang="en-US" b="1" dirty="0">
                <a:solidFill>
                  <a:srgbClr val="002060"/>
                </a:solidFill>
                <a:latin typeface="Arial" panose="020B0604020202020204" pitchFamily="34" charset="0"/>
                <a:cs typeface="Arial" panose="020B0604020202020204" pitchFamily="34" charset="0"/>
              </a:rPr>
              <a:t>Zirconium</a:t>
            </a:r>
          </a:p>
        </p:txBody>
      </p:sp>
      <p:pic>
        <p:nvPicPr>
          <p:cNvPr id="8" name="Picture 7" descr="alto Complete K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98604" y="4886036"/>
            <a:ext cx="432520" cy="1674755"/>
          </a:xfrm>
          <a:prstGeom prst="rect">
            <a:avLst/>
          </a:prstGeom>
          <a:noFill/>
          <a:ln>
            <a:noFill/>
          </a:ln>
          <a:effectLst>
            <a:outerShdw blurRad="50800" dist="38100" dir="2700000" algn="tl" rotWithShape="0">
              <a:prstClr val="black">
                <a:alpha val="40000"/>
              </a:prstClr>
            </a:outerShdw>
          </a:effectLst>
        </p:spPr>
      </p:pic>
      <p:pic>
        <p:nvPicPr>
          <p:cNvPr id="9" name="Picture 8" descr="vibe Complete Kit"/>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08312" y="4450702"/>
            <a:ext cx="350787" cy="2309081"/>
          </a:xfrm>
          <a:prstGeom prst="rect">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66125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3487" y="1094104"/>
            <a:ext cx="9150233" cy="4791204"/>
          </a:xfrm>
          <a:prstGeom prst="rect">
            <a:avLst/>
          </a:prstGeom>
        </p:spPr>
      </p:pic>
      <p:sp>
        <p:nvSpPr>
          <p:cNvPr id="27650" name="Title 1"/>
          <p:cNvSpPr>
            <a:spLocks noGrp="1"/>
          </p:cNvSpPr>
          <p:nvPr>
            <p:ph type="title"/>
          </p:nvPr>
        </p:nvSpPr>
        <p:spPr>
          <a:xfrm>
            <a:off x="4533632" y="186293"/>
            <a:ext cx="3210222" cy="555512"/>
          </a:xfrm>
        </p:spPr>
        <p:txBody>
          <a:bodyPr>
            <a:noAutofit/>
          </a:bodyPr>
          <a:lstStyle/>
          <a:p>
            <a:pPr algn="ctr"/>
            <a:r>
              <a:rPr lang="en-US" altLang="en-US" sz="3600" b="1" dirty="0">
                <a:solidFill>
                  <a:srgbClr val="002060"/>
                </a:solidFill>
                <a:latin typeface="Arial" panose="020B0604020202020204" pitchFamily="34" charset="0"/>
                <a:cs typeface="Arial" panose="020B0604020202020204" pitchFamily="34" charset="0"/>
              </a:rPr>
              <a:t>What is Juul?</a:t>
            </a:r>
          </a:p>
        </p:txBody>
      </p:sp>
      <p:sp>
        <p:nvSpPr>
          <p:cNvPr id="27651" name="Content Placeholder 2"/>
          <p:cNvSpPr>
            <a:spLocks noGrp="1"/>
          </p:cNvSpPr>
          <p:nvPr>
            <p:ph idx="1"/>
          </p:nvPr>
        </p:nvSpPr>
        <p:spPr>
          <a:xfrm>
            <a:off x="522515" y="715953"/>
            <a:ext cx="11232457" cy="5520914"/>
          </a:xfrm>
          <a:noFill/>
        </p:spPr>
        <p:txBody>
          <a:bodyPr>
            <a:normAutofit/>
          </a:bodyPr>
          <a:lstStyle/>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Juul is a popular brand of pod-based electronic nicotine delivery system that emerged on the market in 2015;</a:t>
            </a:r>
          </a:p>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JUUL accounts for over </a:t>
            </a:r>
            <a:r>
              <a:rPr lang="en-US" b="1" dirty="0">
                <a:solidFill>
                  <a:srgbClr val="002060"/>
                </a:solidFill>
                <a:latin typeface="Arial" panose="020B0604020202020204" pitchFamily="34" charset="0"/>
                <a:cs typeface="Arial" panose="020B0604020202020204" pitchFamily="34" charset="0"/>
              </a:rPr>
              <a:t>78% </a:t>
            </a:r>
            <a:r>
              <a:rPr lang="en-US" dirty="0">
                <a:solidFill>
                  <a:srgbClr val="002060"/>
                </a:solidFill>
                <a:latin typeface="Arial" panose="020B0604020202020204" pitchFamily="34" charset="0"/>
                <a:cs typeface="Arial" panose="020B0604020202020204" pitchFamily="34" charset="0"/>
              </a:rPr>
              <a:t>of ENDS sales (as of December 2018), up from less than 5% when it was introduced in 2015;</a:t>
            </a:r>
          </a:p>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It’s small footprint and sleek look make it a popular choice for youth (it looks like a flash drive!);</a:t>
            </a:r>
          </a:p>
          <a:p>
            <a:pPr>
              <a:lnSpc>
                <a:spcPct val="120000"/>
              </a:lnSpc>
              <a:spcBef>
                <a:spcPts val="600"/>
              </a:spcBef>
              <a:spcAft>
                <a:spcPts val="600"/>
              </a:spcAft>
              <a:buFont typeface="Wingdings" panose="05000000000000000000" pitchFamily="2" charset="2"/>
              <a:buChar char="Ø"/>
            </a:pPr>
            <a:r>
              <a:rPr lang="en-US" u="sng" dirty="0">
                <a:solidFill>
                  <a:srgbClr val="002060"/>
                </a:solidFill>
                <a:latin typeface="Arial" panose="020B0604020202020204" pitchFamily="34" charset="0"/>
                <a:cs typeface="Arial" panose="020B0604020202020204" pitchFamily="34" charset="0"/>
              </a:rPr>
              <a:t>All</a:t>
            </a:r>
            <a:r>
              <a:rPr lang="en-US" dirty="0">
                <a:solidFill>
                  <a:srgbClr val="002060"/>
                </a:solidFill>
                <a:latin typeface="Arial" panose="020B0604020202020204" pitchFamily="34" charset="0"/>
                <a:cs typeface="Arial" panose="020B0604020202020204" pitchFamily="34" charset="0"/>
              </a:rPr>
              <a:t> Juul pods contain nicotine: a .7ml cartridge contains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59</a:t>
            </a:r>
            <a:r>
              <a:rPr lang="en-US" dirty="0">
                <a:solidFill>
                  <a:srgbClr val="002060"/>
                </a:solidFill>
                <a:latin typeface="Arial" panose="020B0604020202020204" pitchFamily="34" charset="0"/>
                <a:cs typeface="Arial" panose="020B0604020202020204" pitchFamily="34" charset="0"/>
              </a:rPr>
              <a:t> mg/ml, the same amount in </a:t>
            </a:r>
            <a:r>
              <a:rPr lang="en-US" u="sng" dirty="0">
                <a:solidFill>
                  <a:srgbClr val="002060"/>
                </a:solidFill>
                <a:latin typeface="Arial" panose="020B0604020202020204" pitchFamily="34" charset="0"/>
                <a:cs typeface="Arial" panose="020B0604020202020204" pitchFamily="34" charset="0"/>
              </a:rPr>
              <a:t>a pack of cigarettes; </a:t>
            </a:r>
          </a:p>
          <a:p>
            <a:pPr>
              <a:lnSpc>
                <a:spcPct val="120000"/>
              </a:lnSpc>
              <a:spcBef>
                <a:spcPts val="600"/>
              </a:spcBef>
              <a:spcAft>
                <a:spcPts val="6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Only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37% </a:t>
            </a:r>
            <a:r>
              <a:rPr lang="en-US" dirty="0">
                <a:solidFill>
                  <a:srgbClr val="002060"/>
                </a:solidFill>
                <a:latin typeface="Arial" panose="020B0604020202020204" pitchFamily="34" charset="0"/>
                <a:cs typeface="Arial" panose="020B0604020202020204" pitchFamily="34" charset="0"/>
              </a:rPr>
              <a:t>of youth and young adults who use Juuls                                 recognize that Juuls </a:t>
            </a:r>
            <a:r>
              <a:rPr lang="en-US" u="sng" dirty="0">
                <a:solidFill>
                  <a:srgbClr val="002060"/>
                </a:solidFill>
                <a:latin typeface="Arial" panose="020B0604020202020204" pitchFamily="34" charset="0"/>
                <a:cs typeface="Arial" panose="020B0604020202020204" pitchFamily="34" charset="0"/>
              </a:rPr>
              <a:t>always</a:t>
            </a:r>
            <a:r>
              <a:rPr lang="en-US" dirty="0">
                <a:solidFill>
                  <a:srgbClr val="002060"/>
                </a:solidFill>
                <a:latin typeface="Arial" panose="020B0604020202020204" pitchFamily="34" charset="0"/>
                <a:cs typeface="Arial" panose="020B0604020202020204" pitchFamily="34" charset="0"/>
              </a:rPr>
              <a:t> contain nicotine.* </a:t>
            </a:r>
          </a:p>
        </p:txBody>
      </p:sp>
      <p:sp>
        <p:nvSpPr>
          <p:cNvPr id="7" name="TextBox 6">
            <a:extLst>
              <a:ext uri="{FF2B5EF4-FFF2-40B4-BE49-F238E27FC236}">
                <a16:creationId xmlns:a16="http://schemas.microsoft.com/office/drawing/2014/main" id="{A0E9A762-2635-4CA1-9E3C-332ED81AA3A3}"/>
              </a:ext>
            </a:extLst>
          </p:cNvPr>
          <p:cNvSpPr txBox="1"/>
          <p:nvPr/>
        </p:nvSpPr>
        <p:spPr>
          <a:xfrm>
            <a:off x="391863" y="6452595"/>
            <a:ext cx="7072627" cy="313932"/>
          </a:xfrm>
          <a:prstGeom prst="rect">
            <a:avLst/>
          </a:prstGeom>
          <a:noFill/>
        </p:spPr>
        <p:txBody>
          <a:bodyPr wrap="square" rtlCol="0">
            <a:spAutoFit/>
          </a:bodyPr>
          <a:lstStyle/>
          <a:p>
            <a:pPr lvl="0" algn="ctr">
              <a:lnSpc>
                <a:spcPct val="90000"/>
              </a:lnSpc>
              <a:spcBef>
                <a:spcPts val="1000"/>
              </a:spcBef>
            </a:pPr>
            <a:r>
              <a:rPr lang="en-US" i="1" baseline="30000" dirty="0">
                <a:solidFill>
                  <a:srgbClr val="002060"/>
                </a:solidFill>
                <a:latin typeface="Arial" panose="020B0604020202020204" pitchFamily="34" charset="0"/>
                <a:cs typeface="Arial" panose="020B0604020202020204" pitchFamily="34" charset="0"/>
              </a:rPr>
              <a:t>*</a:t>
            </a:r>
            <a:r>
              <a:rPr lang="en-US" sz="1600" dirty="0">
                <a:solidFill>
                  <a:srgbClr val="002060"/>
                </a:solidFill>
                <a:latin typeface="Arial" panose="020B0604020202020204" pitchFamily="34" charset="0"/>
                <a:cs typeface="Arial" panose="020B0604020202020204" pitchFamily="34" charset="0"/>
              </a:rPr>
              <a:t>Source:Truth Initiative and the Arizona Office of the Attorney General, 2018</a:t>
            </a:r>
          </a:p>
        </p:txBody>
      </p:sp>
      <p:pic>
        <p:nvPicPr>
          <p:cNvPr id="2" name="Picture 1"/>
          <p:cNvPicPr>
            <a:picLocks noChangeAspect="1"/>
          </p:cNvPicPr>
          <p:nvPr/>
        </p:nvPicPr>
        <p:blipFill>
          <a:blip r:embed="rId4"/>
          <a:stretch>
            <a:fillRect/>
          </a:stretch>
        </p:blipFill>
        <p:spPr>
          <a:xfrm>
            <a:off x="8595462" y="4464159"/>
            <a:ext cx="3451197" cy="2302368"/>
          </a:xfrm>
          <a:prstGeom prst="rect">
            <a:avLst/>
          </a:prstGeom>
          <a:effectLst>
            <a:softEdge rad="127000"/>
          </a:effectLst>
        </p:spPr>
      </p:pic>
    </p:spTree>
    <p:extLst>
      <p:ext uri="{BB962C8B-B14F-4D97-AF65-F5344CB8AC3E}">
        <p14:creationId xmlns:p14="http://schemas.microsoft.com/office/powerpoint/2010/main" val="15706727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0D5CCE-F378-4E58-9DAE-148DFE4CB291}"/>
              </a:ext>
            </a:extLst>
          </p:cNvPr>
          <p:cNvPicPr>
            <a:picLocks noChangeAspect="1"/>
          </p:cNvPicPr>
          <p:nvPr/>
        </p:nvPicPr>
        <p:blipFill rotWithShape="1">
          <a:blip r:embed="rId3"/>
          <a:srcRect l="11151" r="12635"/>
          <a:stretch/>
        </p:blipFill>
        <p:spPr>
          <a:xfrm>
            <a:off x="8920065" y="1795911"/>
            <a:ext cx="2790047" cy="1387122"/>
          </a:xfrm>
          <a:prstGeom prst="rect">
            <a:avLst/>
          </a:prstGeom>
          <a:effectLst>
            <a:outerShdw blurRad="50800" dist="38100" dir="18900000" algn="bl" rotWithShape="0">
              <a:prstClr val="black">
                <a:alpha val="40000"/>
              </a:prstClr>
            </a:outerShdw>
          </a:effectLst>
        </p:spPr>
      </p:pic>
      <p:pic>
        <p:nvPicPr>
          <p:cNvPr id="4" name="Picture 3">
            <a:extLst>
              <a:ext uri="{FF2B5EF4-FFF2-40B4-BE49-F238E27FC236}">
                <a16:creationId xmlns:a16="http://schemas.microsoft.com/office/drawing/2014/main" id="{AB383F22-7C3F-4DB8-9991-7B1079BD3622}"/>
              </a:ext>
            </a:extLst>
          </p:cNvPr>
          <p:cNvPicPr>
            <a:picLocks noChangeAspect="1"/>
          </p:cNvPicPr>
          <p:nvPr/>
        </p:nvPicPr>
        <p:blipFill rotWithShape="1">
          <a:blip r:embed="rId4"/>
          <a:srcRect l="10321" r="5382"/>
          <a:stretch/>
        </p:blipFill>
        <p:spPr>
          <a:xfrm>
            <a:off x="8920065" y="3405990"/>
            <a:ext cx="2790050" cy="1314775"/>
          </a:xfrm>
          <a:prstGeom prst="rect">
            <a:avLst/>
          </a:prstGeom>
          <a:effectLst>
            <a:outerShdw blurRad="50800" dist="38100" dir="18900000" algn="bl" rotWithShape="0">
              <a:prstClr val="black">
                <a:alpha val="40000"/>
              </a:prstClr>
            </a:outerShdw>
          </a:effectLst>
        </p:spPr>
      </p:pic>
      <p:sp>
        <p:nvSpPr>
          <p:cNvPr id="3" name="Content Placeholder 2"/>
          <p:cNvSpPr>
            <a:spLocks noGrp="1"/>
          </p:cNvSpPr>
          <p:nvPr>
            <p:ph idx="1"/>
          </p:nvPr>
        </p:nvSpPr>
        <p:spPr>
          <a:xfrm>
            <a:off x="345231" y="594670"/>
            <a:ext cx="8378891" cy="4527968"/>
          </a:xfrm>
          <a:noFill/>
          <a:ln>
            <a:noFill/>
          </a:ln>
        </p:spPr>
        <p:style>
          <a:lnRef idx="2">
            <a:schemeClr val="accent2"/>
          </a:lnRef>
          <a:fillRef idx="1">
            <a:schemeClr val="lt1"/>
          </a:fillRef>
          <a:effectRef idx="0">
            <a:schemeClr val="accent2"/>
          </a:effectRef>
          <a:fontRef idx="minor">
            <a:schemeClr val="dk1"/>
          </a:fontRef>
        </p:style>
        <p:txBody>
          <a:bodyPr>
            <a:noAutofit/>
          </a:bodyPr>
          <a:lstStyle/>
          <a:p>
            <a:pPr>
              <a:spcBef>
                <a:spcPts val="0"/>
              </a:spcBef>
              <a:buFont typeface="Wingdings" panose="05000000000000000000" pitchFamily="2" charset="2"/>
              <a:buChar char="Ø"/>
            </a:pPr>
            <a:r>
              <a:rPr lang="en-US" sz="2000" dirty="0">
                <a:solidFill>
                  <a:srgbClr val="002060"/>
                </a:solidFill>
                <a:latin typeface="Arial" panose="020B0604020202020204" pitchFamily="34" charset="0"/>
                <a:cs typeface="Arial" panose="020B0604020202020204" pitchFamily="34" charset="0"/>
              </a:rPr>
              <a:t>  There are now more than </a:t>
            </a:r>
            <a:r>
              <a:rPr lang="en-US" sz="20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15,000</a:t>
            </a:r>
            <a:r>
              <a:rPr lang="en-US" sz="2000" dirty="0">
                <a:solidFill>
                  <a:srgbClr val="002060"/>
                </a:solidFill>
                <a:latin typeface="Arial" panose="020B0604020202020204" pitchFamily="34" charset="0"/>
                <a:cs typeface="Arial" panose="020B0604020202020204" pitchFamily="34" charset="0"/>
              </a:rPr>
              <a:t> flavors of e-liquids; </a:t>
            </a:r>
          </a:p>
          <a:p>
            <a:pPr lvl="1">
              <a:lnSpc>
                <a:spcPct val="120000"/>
              </a:lnSpc>
              <a:spcBef>
                <a:spcPts val="1200"/>
              </a:spcBef>
              <a:spcAft>
                <a:spcPts val="600"/>
              </a:spcAft>
              <a:buFont typeface="Wingdings" panose="05000000000000000000" pitchFamily="2" charset="2"/>
              <a:buChar char="Ø"/>
            </a:pPr>
            <a:r>
              <a:rPr lang="en-US" sz="18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81.5% </a:t>
            </a:r>
            <a:r>
              <a:rPr lang="en-US" sz="1800" dirty="0">
                <a:solidFill>
                  <a:srgbClr val="002060"/>
                </a:solidFill>
                <a:latin typeface="Arial" panose="020B0604020202020204" pitchFamily="34" charset="0"/>
                <a:cs typeface="Arial" panose="020B0604020202020204" pitchFamily="34" charset="0"/>
              </a:rPr>
              <a:t>of youth currently using e-cigarettes said that they used e-cigarettes </a:t>
            </a:r>
            <a:r>
              <a:rPr lang="en-US" sz="18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“because they came in flavors I like”  </a:t>
            </a:r>
            <a:r>
              <a:rPr lang="en-US" sz="1800" dirty="0">
                <a:solidFill>
                  <a:srgbClr val="002060"/>
                </a:solidFill>
                <a:latin typeface="Arial" panose="020B0604020202020204" pitchFamily="34" charset="0"/>
                <a:cs typeface="Arial" panose="020B0604020202020204" pitchFamily="34" charset="0"/>
              </a:rPr>
              <a:t>(Ambrose, et. al, 2015);</a:t>
            </a:r>
          </a:p>
          <a:p>
            <a:pPr lvl="1">
              <a:lnSpc>
                <a:spcPct val="120000"/>
              </a:lnSpc>
              <a:spcBef>
                <a:spcPts val="1200"/>
              </a:spcBef>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Popular flavors for CT youth include: </a:t>
            </a:r>
            <a:r>
              <a:rPr lang="en-US" sz="1800" b="1" dirty="0">
                <a:solidFill>
                  <a:srgbClr val="002060"/>
                </a:solidFill>
                <a:latin typeface="Arial" panose="020B0604020202020204" pitchFamily="34" charset="0"/>
                <a:cs typeface="Arial" panose="020B0604020202020204" pitchFamily="34" charset="0"/>
              </a:rPr>
              <a:t>fruit,</a:t>
            </a:r>
            <a:r>
              <a:rPr lang="en-US" sz="180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menthol/mint</a:t>
            </a:r>
            <a:r>
              <a:rPr lang="en-US" sz="1800" dirty="0">
                <a:solidFill>
                  <a:srgbClr val="002060"/>
                </a:solidFill>
                <a:latin typeface="Arial" panose="020B0604020202020204" pitchFamily="34" charset="0"/>
                <a:cs typeface="Arial" panose="020B0604020202020204" pitchFamily="34" charset="0"/>
              </a:rPr>
              <a:t>, </a:t>
            </a:r>
            <a:r>
              <a:rPr lang="en-US" sz="1800" b="1" dirty="0">
                <a:solidFill>
                  <a:srgbClr val="002060"/>
                </a:solidFill>
                <a:latin typeface="Arial" panose="020B0604020202020204" pitchFamily="34" charset="0"/>
                <a:cs typeface="Arial" panose="020B0604020202020204" pitchFamily="34" charset="0"/>
              </a:rPr>
              <a:t>candy/desserts</a:t>
            </a:r>
            <a:r>
              <a:rPr lang="en-US" sz="1800" dirty="0">
                <a:solidFill>
                  <a:srgbClr val="002060"/>
                </a:solidFill>
                <a:latin typeface="Arial" panose="020B0604020202020204" pitchFamily="34" charset="0"/>
                <a:cs typeface="Arial" panose="020B0604020202020204" pitchFamily="34" charset="0"/>
              </a:rPr>
              <a:t> and </a:t>
            </a:r>
            <a:r>
              <a:rPr lang="en-US" sz="1800" b="1" dirty="0">
                <a:solidFill>
                  <a:srgbClr val="002060"/>
                </a:solidFill>
                <a:latin typeface="Arial" panose="020B0604020202020204" pitchFamily="34" charset="0"/>
                <a:cs typeface="Arial" panose="020B0604020202020204" pitchFamily="34" charset="0"/>
              </a:rPr>
              <a:t>alcoholic drink flavors;</a:t>
            </a:r>
          </a:p>
          <a:p>
            <a:pPr lvl="1">
              <a:lnSpc>
                <a:spcPct val="100000"/>
              </a:lnSpc>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The variety of candy and fruit flavored e-liquids and colorful product packaging are especially attractive to children;</a:t>
            </a:r>
          </a:p>
          <a:p>
            <a:pPr lvl="1">
              <a:lnSpc>
                <a:spcPct val="100000"/>
              </a:lnSpc>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The CT Poison Control Center reports the most exposure calls for children under the age of 2 years, followed by teens and young adults, with inhalation and ingestion most common;</a:t>
            </a:r>
          </a:p>
          <a:p>
            <a:pPr lvl="1">
              <a:lnSpc>
                <a:spcPct val="100000"/>
              </a:lnSpc>
              <a:spcAft>
                <a:spcPts val="600"/>
              </a:spcAft>
              <a:buFont typeface="Wingdings" panose="05000000000000000000" pitchFamily="2" charset="2"/>
              <a:buChar char="Ø"/>
            </a:pPr>
            <a:r>
              <a:rPr lang="en-US" sz="1800" dirty="0">
                <a:solidFill>
                  <a:srgbClr val="002060"/>
                </a:solidFill>
                <a:latin typeface="Arial" panose="020B0604020202020204" pitchFamily="34" charset="0"/>
                <a:cs typeface="Arial" panose="020B0604020202020204" pitchFamily="34" charset="0"/>
              </a:rPr>
              <a:t>Flavoring agents include </a:t>
            </a:r>
            <a:r>
              <a:rPr lang="en-US" sz="1800" b="1" dirty="0">
                <a:solidFill>
                  <a:srgbClr val="002060"/>
                </a:solidFill>
                <a:latin typeface="Arial" panose="020B0604020202020204" pitchFamily="34" charset="0"/>
                <a:cs typeface="Arial" panose="020B0604020202020204" pitchFamily="34" charset="0"/>
              </a:rPr>
              <a:t>diacetyl</a:t>
            </a:r>
            <a:r>
              <a:rPr lang="en-US" sz="1800" dirty="0">
                <a:solidFill>
                  <a:srgbClr val="002060"/>
                </a:solidFill>
                <a:latin typeface="Arial" panose="020B0604020202020204" pitchFamily="34" charset="0"/>
                <a:cs typeface="Arial" panose="020B0604020202020204" pitchFamily="34" charset="0"/>
              </a:rPr>
              <a:t>, which may cause lung disease when inhaled.</a:t>
            </a:r>
          </a:p>
        </p:txBody>
      </p:sp>
      <p:sp>
        <p:nvSpPr>
          <p:cNvPr id="6" name="TextBox 5"/>
          <p:cNvSpPr txBox="1"/>
          <p:nvPr/>
        </p:nvSpPr>
        <p:spPr>
          <a:xfrm>
            <a:off x="345231" y="9895"/>
            <a:ext cx="4912930"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E-juice and Flavorings</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65" y="243160"/>
            <a:ext cx="2790050" cy="1435469"/>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45231" y="5122638"/>
            <a:ext cx="11364884" cy="1569660"/>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3500000" scaled="1"/>
            <a:tileRect/>
          </a:gradFill>
          <a:ln>
            <a:solidFill>
              <a:srgbClr val="002060"/>
            </a:solidFill>
          </a:ln>
          <a:effectLst>
            <a:outerShdw blurRad="50800" dist="38100" dir="18900000" algn="bl" rotWithShape="0">
              <a:prstClr val="black">
                <a:alpha val="40000"/>
              </a:prstClr>
            </a:outerShdw>
          </a:effectLst>
        </p:spPr>
        <p:txBody>
          <a:bodyPr wrap="square" rtlCol="0">
            <a:spAutoFit/>
          </a:bodyPr>
          <a:lstStyle/>
          <a:p>
            <a:r>
              <a:rPr lang="en-US" sz="1600" b="1" dirty="0">
                <a:solidFill>
                  <a:srgbClr val="002060"/>
                </a:solidFill>
                <a:latin typeface="Arial" panose="020B0604020202020204" pitchFamily="34" charset="0"/>
                <a:cs typeface="Arial" panose="020B0604020202020204" pitchFamily="34" charset="0"/>
              </a:rPr>
              <a:t>Did you know:</a:t>
            </a:r>
          </a:p>
          <a:p>
            <a:pPr marL="342900" indent="-342900">
              <a:buFont typeface="Arial" panose="020B0604020202020204" pitchFamily="34" charset="0"/>
              <a:buChar char="•"/>
            </a:pPr>
            <a:r>
              <a:rPr lang="en-US" sz="1600" b="1" dirty="0">
                <a:solidFill>
                  <a:srgbClr val="002060"/>
                </a:solidFill>
                <a:latin typeface="Arial" panose="020B0604020202020204" pitchFamily="34" charset="0"/>
                <a:cs typeface="Arial" panose="020B0604020202020204" pitchFamily="34" charset="0"/>
              </a:rPr>
              <a:t>Diacetyl</a:t>
            </a:r>
            <a:r>
              <a:rPr lang="en-US" sz="1600" dirty="0">
                <a:solidFill>
                  <a:srgbClr val="002060"/>
                </a:solidFill>
                <a:latin typeface="Arial" panose="020B0604020202020204" pitchFamily="34" charset="0"/>
                <a:cs typeface="Arial" panose="020B0604020202020204" pitchFamily="34" charset="0"/>
              </a:rPr>
              <a:t> is used to create the buttery flavors like vanilla, caramel, and cupcake, and is also used as the                 buttery chemical in microwave popcorn.</a:t>
            </a:r>
          </a:p>
          <a:p>
            <a:pPr marL="342900" indent="-34290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Workers in a microwave popcorn factory developed a lung disease after inhaling diacetyl.</a:t>
            </a:r>
          </a:p>
          <a:p>
            <a:pPr marL="342900" indent="-34290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Diacetyl has been linked to deaths and hundreds of cases of irreversible lung damage.</a:t>
            </a:r>
          </a:p>
          <a:p>
            <a:pPr marL="342900" indent="-342900">
              <a:buFont typeface="Arial" panose="020B0604020202020204" pitchFamily="34" charset="0"/>
              <a:buChar char="•"/>
            </a:pPr>
            <a:r>
              <a:rPr lang="en-US" sz="1600" dirty="0">
                <a:solidFill>
                  <a:srgbClr val="002060"/>
                </a:solidFill>
                <a:latin typeface="Arial" panose="020B0604020202020204" pitchFamily="34" charset="0"/>
                <a:cs typeface="Arial" panose="020B0604020202020204" pitchFamily="34" charset="0"/>
              </a:rPr>
              <a:t>Diacetyl has since been removed from popcorn, </a:t>
            </a:r>
            <a:r>
              <a:rPr lang="en-US" sz="1600" i="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but not e-cigarettes.</a:t>
            </a:r>
          </a:p>
        </p:txBody>
      </p:sp>
      <p:pic>
        <p:nvPicPr>
          <p:cNvPr id="8" name="Picture 8" descr="Image result for health effects free clip ar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50070" y="5315786"/>
            <a:ext cx="1099290" cy="1132340"/>
          </a:xfrm>
          <a:prstGeom prst="rect">
            <a:avLst/>
          </a:prstGeom>
          <a:noFill/>
          <a:ln>
            <a:solidFill>
              <a:srgbClr val="002060"/>
            </a:solidFill>
          </a:ln>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0065" y="5669030"/>
            <a:ext cx="885127" cy="779096"/>
          </a:xfrm>
          <a:prstGeom prst="rect">
            <a:avLst/>
          </a:prstGeom>
        </p:spPr>
      </p:pic>
    </p:spTree>
    <p:extLst>
      <p:ext uri="{BB962C8B-B14F-4D97-AF65-F5344CB8AC3E}">
        <p14:creationId xmlns:p14="http://schemas.microsoft.com/office/powerpoint/2010/main" val="22905672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07214" y="167831"/>
            <a:ext cx="10536071" cy="751156"/>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Tobacco Products Overview:  Definitions</a:t>
            </a:r>
          </a:p>
        </p:txBody>
      </p:sp>
      <p:sp>
        <p:nvSpPr>
          <p:cNvPr id="3" name="Content Placeholder 2"/>
          <p:cNvSpPr>
            <a:spLocks noGrp="1"/>
          </p:cNvSpPr>
          <p:nvPr>
            <p:ph idx="1"/>
          </p:nvPr>
        </p:nvSpPr>
        <p:spPr>
          <a:xfrm>
            <a:off x="163792" y="918987"/>
            <a:ext cx="11649693" cy="5248189"/>
          </a:xfrm>
          <a:noFill/>
          <a:ln>
            <a:noFill/>
          </a:ln>
        </p:spPr>
        <p:txBody>
          <a:bodyPr>
            <a:noAutofit/>
          </a:bodyPr>
          <a:lstStyle/>
          <a:p>
            <a:pPr lvl="2">
              <a:lnSpc>
                <a:spcPct val="100000"/>
              </a:lnSpc>
              <a:spcBef>
                <a:spcPts val="600"/>
              </a:spcBef>
              <a:buFont typeface="Wingdings" panose="05000000000000000000" pitchFamily="2" charset="2"/>
              <a:buChar char="q"/>
            </a:pPr>
            <a:r>
              <a:rPr lang="en-US" sz="2400" b="1" i="0" dirty="0">
                <a:solidFill>
                  <a:srgbClr val="002060"/>
                </a:solidFill>
                <a:latin typeface="Arial" panose="020B0604020202020204" pitchFamily="34" charset="0"/>
                <a:cs typeface="Arial" panose="020B0604020202020204" pitchFamily="34" charset="0"/>
              </a:rPr>
              <a:t>Electronic Nicotine Delivery Systems</a:t>
            </a:r>
            <a:r>
              <a:rPr lang="en-US" sz="2400" i="0" dirty="0">
                <a:solidFill>
                  <a:srgbClr val="002060"/>
                </a:solidFill>
                <a:latin typeface="Arial" panose="020B0604020202020204" pitchFamily="34" charset="0"/>
                <a:cs typeface="Arial" panose="020B0604020202020204" pitchFamily="34" charset="0"/>
              </a:rPr>
              <a:t>, or ENDS, was adopted by the CT legislature as the term for </a:t>
            </a:r>
            <a:r>
              <a:rPr lang="en-US" sz="2400" b="1" i="0" dirty="0">
                <a:solidFill>
                  <a:srgbClr val="002060"/>
                </a:solidFill>
                <a:latin typeface="Arial" panose="020B0604020202020204" pitchFamily="34" charset="0"/>
                <a:cs typeface="Arial" panose="020B0604020202020204" pitchFamily="34" charset="0"/>
              </a:rPr>
              <a:t>e-cigarettes</a:t>
            </a:r>
            <a:r>
              <a:rPr lang="en-US" sz="2400" i="0" dirty="0">
                <a:solidFill>
                  <a:srgbClr val="002060"/>
                </a:solidFill>
                <a:latin typeface="Arial" panose="020B0604020202020204" pitchFamily="34" charset="0"/>
                <a:cs typeface="Arial" panose="020B0604020202020204" pitchFamily="34" charset="0"/>
              </a:rPr>
              <a:t> when the first legislation (re: exposure to secondhand smoke) was passed. We use it here to cover all “vaping” products.</a:t>
            </a:r>
          </a:p>
          <a:p>
            <a:pPr marL="0" lvl="2" indent="0">
              <a:lnSpc>
                <a:spcPct val="100000"/>
              </a:lnSpc>
              <a:spcBef>
                <a:spcPts val="600"/>
              </a:spcBef>
              <a:buNone/>
            </a:pPr>
            <a:endParaRPr lang="en-US" sz="2400" i="0" dirty="0">
              <a:solidFill>
                <a:srgbClr val="002060"/>
              </a:solidFill>
              <a:latin typeface="Arial" panose="020B0604020202020204" pitchFamily="34" charset="0"/>
              <a:cs typeface="Arial" panose="020B0604020202020204" pitchFamily="34" charset="0"/>
            </a:endParaRPr>
          </a:p>
          <a:p>
            <a:pPr lvl="2">
              <a:lnSpc>
                <a:spcPct val="100000"/>
              </a:lnSpc>
              <a:buFont typeface="Wingdings" panose="05000000000000000000" pitchFamily="2" charset="2"/>
              <a:buChar char="q"/>
            </a:pPr>
            <a:r>
              <a:rPr lang="en-US" sz="2400" b="1" dirty="0">
                <a:solidFill>
                  <a:srgbClr val="002060"/>
                </a:solidFill>
                <a:latin typeface="Arial" panose="020B0604020202020204" pitchFamily="34" charset="0"/>
                <a:cs typeface="Arial" panose="020B0604020202020204" pitchFamily="34" charset="0"/>
              </a:rPr>
              <a:t>Tobacco Products</a:t>
            </a:r>
            <a:r>
              <a:rPr lang="en-US" sz="2400" dirty="0">
                <a:solidFill>
                  <a:srgbClr val="002060"/>
                </a:solidFill>
                <a:latin typeface="Arial" panose="020B0604020202020204" pitchFamily="34" charset="0"/>
                <a:cs typeface="Arial" panose="020B0604020202020204" pitchFamily="34" charset="0"/>
              </a:rPr>
              <a:t> are defined by the US Food and Drug Administration (FDA) as </a:t>
            </a:r>
            <a:r>
              <a:rPr lang="en-US" sz="2400" b="1" dirty="0">
                <a:solidFill>
                  <a:srgbClr val="002060"/>
                </a:solidFill>
                <a:latin typeface="Arial" panose="020B0604020202020204" pitchFamily="34" charset="0"/>
                <a:cs typeface="Arial" panose="020B0604020202020204" pitchFamily="34" charset="0"/>
              </a:rPr>
              <a:t>“</a:t>
            </a:r>
            <a:r>
              <a:rPr lang="en-US" sz="2400" b="1" i="1" dirty="0">
                <a:solidFill>
                  <a:srgbClr val="002060"/>
                </a:solidFill>
                <a:latin typeface="Arial" panose="020B0604020202020204" pitchFamily="34" charset="0"/>
                <a:cs typeface="Arial" panose="020B0604020202020204" pitchFamily="34" charset="0"/>
              </a:rPr>
              <a:t>any product that is made or derived from tobacco and is intended for human consumption.</a:t>
            </a:r>
            <a:r>
              <a:rPr lang="en-US" sz="2400" b="1" dirty="0">
                <a:solidFill>
                  <a:srgbClr val="002060"/>
                </a:solidFill>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a:t>
            </a:r>
          </a:p>
          <a:p>
            <a:pPr algn="ctr">
              <a:lnSpc>
                <a:spcPct val="100000"/>
              </a:lnSpc>
              <a:spcBef>
                <a:spcPts val="600"/>
              </a:spcBef>
            </a:pPr>
            <a:r>
              <a:rPr lang="en-US" b="1" dirty="0">
                <a:solidFill>
                  <a:srgbClr val="002060"/>
                </a:solidFill>
                <a:latin typeface="Arial" panose="020B0604020202020204" pitchFamily="34" charset="0"/>
                <a:cs typeface="Arial" panose="020B0604020202020204" pitchFamily="34" charset="0"/>
              </a:rPr>
              <a:t>E-cigarettes and other ENDS devices are </a:t>
            </a:r>
            <a:r>
              <a:rPr lang="en-US" b="1" u="sng" dirty="0">
                <a:solidFill>
                  <a:srgbClr val="002060"/>
                </a:solidFill>
                <a:latin typeface="Arial" panose="020B0604020202020204" pitchFamily="34" charset="0"/>
                <a:cs typeface="Arial" panose="020B0604020202020204" pitchFamily="34" charset="0"/>
              </a:rPr>
              <a:t>included</a:t>
            </a:r>
            <a:r>
              <a:rPr lang="en-US" b="1" dirty="0">
                <a:solidFill>
                  <a:srgbClr val="002060"/>
                </a:solidFill>
                <a:latin typeface="Arial" panose="020B0604020202020204" pitchFamily="34" charset="0"/>
                <a:cs typeface="Arial" panose="020B0604020202020204" pitchFamily="34" charset="0"/>
              </a:rPr>
              <a:t> in the definition</a:t>
            </a:r>
          </a:p>
          <a:p>
            <a:pPr algn="ctr">
              <a:lnSpc>
                <a:spcPct val="100000"/>
              </a:lnSpc>
              <a:spcBef>
                <a:spcPts val="600"/>
              </a:spcBef>
            </a:pPr>
            <a:r>
              <a:rPr lang="en-US" sz="1600" dirty="0">
                <a:solidFill>
                  <a:srgbClr val="002060"/>
                </a:solidFill>
                <a:latin typeface="Arial" panose="020B0604020202020204" pitchFamily="34" charset="0"/>
                <a:cs typeface="Arial" panose="020B0604020202020204" pitchFamily="34" charset="0"/>
              </a:rPr>
              <a:t>*FDA-approved nicotine replacement therapies for tobacco use cessation are </a:t>
            </a:r>
            <a:r>
              <a:rPr lang="en-US" sz="1600" u="sng" dirty="0">
                <a:solidFill>
                  <a:srgbClr val="002060"/>
                </a:solidFill>
                <a:latin typeface="Arial" panose="020B0604020202020204" pitchFamily="34" charset="0"/>
                <a:cs typeface="Arial" panose="020B0604020202020204" pitchFamily="34" charset="0"/>
              </a:rPr>
              <a:t>not</a:t>
            </a:r>
            <a:r>
              <a:rPr lang="en-US" sz="1600" dirty="0">
                <a:solidFill>
                  <a:srgbClr val="002060"/>
                </a:solidFill>
                <a:latin typeface="Arial" panose="020B0604020202020204" pitchFamily="34" charset="0"/>
                <a:cs typeface="Arial" panose="020B0604020202020204" pitchFamily="34" charset="0"/>
              </a:rPr>
              <a:t> included in this definition.</a:t>
            </a:r>
            <a:r>
              <a:rPr lang="en-US" sz="2400" i="0" dirty="0">
                <a:solidFill>
                  <a:srgbClr val="002060"/>
                </a:solidFill>
                <a:latin typeface="Arial" panose="020B0604020202020204" pitchFamily="34" charset="0"/>
                <a:cs typeface="Arial" panose="020B0604020202020204" pitchFamily="34" charset="0"/>
              </a:rPr>
              <a:t> </a:t>
            </a:r>
          </a:p>
          <a:p>
            <a:pPr algn="ctr">
              <a:lnSpc>
                <a:spcPct val="100000"/>
              </a:lnSpc>
              <a:spcBef>
                <a:spcPts val="600"/>
              </a:spcBef>
            </a:pPr>
            <a:endParaRPr lang="en-US" dirty="0">
              <a:solidFill>
                <a:srgbClr val="002060"/>
              </a:solidFill>
              <a:latin typeface="Arial" panose="020B0604020202020204" pitchFamily="34" charset="0"/>
              <a:cs typeface="Arial" panose="020B0604020202020204" pitchFamily="34" charset="0"/>
            </a:endParaRPr>
          </a:p>
          <a:p>
            <a:pPr lvl="1">
              <a:lnSpc>
                <a:spcPct val="100000"/>
              </a:lnSpc>
              <a:buFont typeface="Wingdings" panose="05000000000000000000" pitchFamily="2" charset="2"/>
              <a:buChar char="q"/>
            </a:pPr>
            <a:r>
              <a:rPr lang="en-US" b="1" dirty="0">
                <a:solidFill>
                  <a:srgbClr val="002060"/>
                </a:solidFill>
                <a:latin typeface="Arial" panose="020B0604020202020204" pitchFamily="34" charset="0"/>
                <a:cs typeface="Arial" panose="020B0604020202020204" pitchFamily="34" charset="0"/>
              </a:rPr>
              <a:t>Combustible cigarettes </a:t>
            </a:r>
            <a:r>
              <a:rPr lang="en-US" dirty="0">
                <a:solidFill>
                  <a:srgbClr val="002060"/>
                </a:solidFill>
                <a:latin typeface="Arial" panose="020B0604020202020204" pitchFamily="34" charset="0"/>
                <a:cs typeface="Arial" panose="020B0604020202020204" pitchFamily="34" charset="0"/>
              </a:rPr>
              <a:t>= the “old fashioned’’ ones that you light with a match (a.k.a. conventional)</a:t>
            </a:r>
          </a:p>
          <a:p>
            <a:pPr marL="0" indent="0">
              <a:lnSpc>
                <a:spcPct val="100000"/>
              </a:lnSpc>
              <a:spcBef>
                <a:spcPts val="600"/>
              </a:spcBef>
              <a:buNone/>
            </a:pPr>
            <a:endParaRPr lang="en-US" sz="22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06473" y="5442707"/>
            <a:ext cx="2124268" cy="1415293"/>
          </a:xfrm>
          <a:prstGeom prst="rect">
            <a:avLst/>
          </a:prstGeom>
        </p:spPr>
      </p:pic>
    </p:spTree>
    <p:extLst>
      <p:ext uri="{BB962C8B-B14F-4D97-AF65-F5344CB8AC3E}">
        <p14:creationId xmlns:p14="http://schemas.microsoft.com/office/powerpoint/2010/main" val="325978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1493" y="642274"/>
            <a:ext cx="8868857" cy="5013905"/>
          </a:xfrm>
          <a:prstGeom prst="rect">
            <a:avLst/>
          </a:prstGeom>
        </p:spPr>
      </p:pic>
      <p:sp>
        <p:nvSpPr>
          <p:cNvPr id="3" name="Content Placeholder 2"/>
          <p:cNvSpPr>
            <a:spLocks noGrp="1"/>
          </p:cNvSpPr>
          <p:nvPr>
            <p:ph idx="1"/>
          </p:nvPr>
        </p:nvSpPr>
        <p:spPr>
          <a:xfrm>
            <a:off x="419878" y="808892"/>
            <a:ext cx="11178072" cy="5515743"/>
          </a:xfrm>
          <a:noFill/>
        </p:spPr>
        <p:txBody>
          <a:bodyPr>
            <a:noAutofit/>
          </a:bodyPr>
          <a:lstStyle/>
          <a:p>
            <a:pPr>
              <a:lnSpc>
                <a:spcPct val="10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The nicotine in E-liquids is </a:t>
            </a:r>
            <a:r>
              <a:rPr lang="en-US" sz="1900" b="1" i="1" dirty="0">
                <a:solidFill>
                  <a:srgbClr val="002060"/>
                </a:solidFill>
                <a:latin typeface="Arial" panose="020B0604020202020204" pitchFamily="34" charset="0"/>
                <a:cs typeface="Arial" panose="020B0604020202020204" pitchFamily="34" charset="0"/>
              </a:rPr>
              <a:t>toxic;</a:t>
            </a:r>
          </a:p>
          <a:p>
            <a:pPr>
              <a:lnSpc>
                <a:spcPct val="10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Vaping has caused middle and high school youth to become ill during the school day, reporting nausea, vomiting, and other symptoms;</a:t>
            </a:r>
          </a:p>
          <a:p>
            <a:pPr>
              <a:lnSpc>
                <a:spcPct val="12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ENDs are not strongly regulated, and there is still </a:t>
            </a:r>
            <a:r>
              <a:rPr lang="en-US" sz="19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much unknown </a:t>
            </a:r>
            <a:r>
              <a:rPr lang="en-US" sz="1900" dirty="0">
                <a:solidFill>
                  <a:srgbClr val="002060"/>
                </a:solidFill>
                <a:latin typeface="Arial" panose="020B0604020202020204" pitchFamily="34" charset="0"/>
                <a:cs typeface="Arial" panose="020B0604020202020204" pitchFamily="34" charset="0"/>
              </a:rPr>
              <a:t>about the short and long-term effects of e-cigarette use;</a:t>
            </a:r>
            <a:endParaRPr lang="en-US" sz="1900" b="1" i="1" dirty="0">
              <a:solidFill>
                <a:srgbClr val="002060"/>
              </a:solidFill>
              <a:latin typeface="Arial" panose="020B0604020202020204" pitchFamily="34" charset="0"/>
              <a:cs typeface="Arial" panose="020B0604020202020204" pitchFamily="34" charset="0"/>
            </a:endParaRPr>
          </a:p>
          <a:p>
            <a:pPr>
              <a:lnSpc>
                <a:spcPct val="120000"/>
              </a:lnSpc>
              <a:spcBef>
                <a:spcPts val="1200"/>
              </a:spcBef>
              <a:spcAft>
                <a:spcPts val="1200"/>
              </a:spcAft>
              <a:buFont typeface="Wingdings" panose="05000000000000000000" pitchFamily="2" charset="2"/>
              <a:buChar char="Ø"/>
            </a:pPr>
            <a:r>
              <a:rPr lang="en-US" sz="1900" dirty="0">
                <a:solidFill>
                  <a:srgbClr val="002060"/>
                </a:solidFill>
                <a:latin typeface="Arial" panose="020B0604020202020204" pitchFamily="34" charset="0"/>
                <a:cs typeface="Arial" panose="020B0604020202020204" pitchFamily="34" charset="0"/>
              </a:rPr>
              <a:t>Young people who use e-cigarettes are at risk for </a:t>
            </a:r>
            <a:r>
              <a:rPr lang="en-US" sz="19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long term effects                                                               </a:t>
            </a:r>
            <a:r>
              <a:rPr lang="en-US" sz="1900" dirty="0">
                <a:solidFill>
                  <a:srgbClr val="002060"/>
                </a:solidFill>
                <a:latin typeface="Arial" panose="020B0604020202020204" pitchFamily="34" charset="0"/>
                <a:cs typeface="Arial" panose="020B0604020202020204" pitchFamily="34" charset="0"/>
              </a:rPr>
              <a:t>due to exposure to nicotine. These effects include:</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Learning and cognitive deficits, memory, attention;</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Mood disorders and impulse control;</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Increased susceptibility to addictions – nicotine and other substances.</a:t>
            </a:r>
          </a:p>
          <a:p>
            <a:pPr lvl="2">
              <a:spcBef>
                <a:spcPts val="1200"/>
              </a:spcBef>
              <a:spcAft>
                <a:spcPts val="600"/>
              </a:spcAft>
              <a:buFont typeface="Wingdings" panose="05000000000000000000" pitchFamily="2" charset="2"/>
              <a:buChar char="Ø"/>
            </a:pPr>
            <a:r>
              <a:rPr lang="en-US" sz="1900" i="0" dirty="0">
                <a:solidFill>
                  <a:srgbClr val="002060"/>
                </a:solidFill>
                <a:latin typeface="Arial" panose="020B0604020202020204" pitchFamily="34" charset="0"/>
                <a:cs typeface="Arial" panose="020B0604020202020204" pitchFamily="34" charset="0"/>
              </a:rPr>
              <a:t>Teens who vape are three and half times more likely to smoke cigarettes</a:t>
            </a:r>
            <a:r>
              <a:rPr lang="en-US" sz="1900" i="0" baseline="30000" dirty="0">
                <a:solidFill>
                  <a:srgbClr val="002060"/>
                </a:solidFill>
                <a:latin typeface="Arial" panose="020B0604020202020204" pitchFamily="34" charset="0"/>
                <a:cs typeface="Arial" panose="020B0604020202020204" pitchFamily="34" charset="0"/>
              </a:rPr>
              <a:t>3 </a:t>
            </a:r>
            <a:r>
              <a:rPr lang="en-US" sz="1900" i="0" dirty="0">
                <a:solidFill>
                  <a:srgbClr val="002060"/>
                </a:solidFill>
                <a:latin typeface="Arial" panose="020B0604020202020204" pitchFamily="34" charset="0"/>
                <a:cs typeface="Arial" panose="020B0604020202020204" pitchFamily="34" charset="0"/>
              </a:rPr>
              <a:t>and                      almost three (2.7) times more likely to use marijuana.</a:t>
            </a:r>
          </a:p>
        </p:txBody>
      </p:sp>
      <p:sp>
        <p:nvSpPr>
          <p:cNvPr id="4" name="TextBox 3"/>
          <p:cNvSpPr txBox="1"/>
          <p:nvPr/>
        </p:nvSpPr>
        <p:spPr>
          <a:xfrm>
            <a:off x="467538" y="6462292"/>
            <a:ext cx="10932119" cy="276999"/>
          </a:xfrm>
          <a:prstGeom prst="rect">
            <a:avLst/>
          </a:prstGeom>
          <a:noFill/>
          <a:ln>
            <a:noFill/>
          </a:ln>
        </p:spPr>
        <p:txBody>
          <a:bodyPr wrap="square" rtlCol="0">
            <a:spAutoFit/>
          </a:bodyPr>
          <a:lstStyle/>
          <a:p>
            <a:pPr algn="ctr"/>
            <a:r>
              <a:rPr lang="en-US" sz="1200" dirty="0">
                <a:solidFill>
                  <a:srgbClr val="002060"/>
                </a:solidFill>
                <a:latin typeface="Arial" panose="020B0604020202020204" pitchFamily="34" charset="0"/>
                <a:cs typeface="Arial" panose="020B0604020202020204" pitchFamily="34" charset="0"/>
              </a:rPr>
              <a:t>Sources:  E-Cigarette Use Among Youth and Young Adults: A Report of the Surgeon General 2016; Berry, et al. 2019; </a:t>
            </a:r>
            <a:r>
              <a:rPr lang="en-US" sz="1200" dirty="0" err="1">
                <a:solidFill>
                  <a:srgbClr val="002060"/>
                </a:solidFill>
                <a:latin typeface="Arial" panose="020B0604020202020204" pitchFamily="34" charset="0"/>
                <a:cs typeface="Arial" panose="020B0604020202020204" pitchFamily="34" charset="0"/>
              </a:rPr>
              <a:t>Hongying</a:t>
            </a:r>
            <a:r>
              <a:rPr lang="en-US" sz="1200" dirty="0">
                <a:solidFill>
                  <a:srgbClr val="002060"/>
                </a:solidFill>
                <a:latin typeface="Arial" panose="020B0604020202020204" pitchFamily="34" charset="0"/>
                <a:cs typeface="Arial" panose="020B0604020202020204" pitchFamily="34" charset="0"/>
              </a:rPr>
              <a:t>, et.al, 2019.</a:t>
            </a:r>
          </a:p>
        </p:txBody>
      </p:sp>
      <p:sp>
        <p:nvSpPr>
          <p:cNvPr id="5" name="Rectangle 4"/>
          <p:cNvSpPr/>
          <p:nvPr/>
        </p:nvSpPr>
        <p:spPr>
          <a:xfrm>
            <a:off x="1130894" y="45535"/>
            <a:ext cx="9300063" cy="646331"/>
          </a:xfrm>
          <a:prstGeom prst="rect">
            <a:avLst/>
          </a:prstGeom>
        </p:spPr>
        <p:txBody>
          <a:bodyPr wrap="square">
            <a:spAutoFit/>
          </a:bodyPr>
          <a:lstStyle/>
          <a:p>
            <a:pPr algn="ctr"/>
            <a:r>
              <a:rPr lang="en-US" sz="3600" b="1" dirty="0">
                <a:solidFill>
                  <a:srgbClr val="002060"/>
                </a:solidFill>
                <a:latin typeface="Arial" panose="020B0604020202020204" pitchFamily="34" charset="0"/>
                <a:cs typeface="Arial" panose="020B0604020202020204" pitchFamily="34" charset="0"/>
              </a:rPr>
              <a:t>The Health Effects of ENDS on Youth</a:t>
            </a:r>
          </a:p>
        </p:txBody>
      </p:sp>
      <p:sp>
        <p:nvSpPr>
          <p:cNvPr id="7" name="TextBox 6"/>
          <p:cNvSpPr txBox="1"/>
          <p:nvPr/>
        </p:nvSpPr>
        <p:spPr>
          <a:xfrm>
            <a:off x="8836090" y="2927247"/>
            <a:ext cx="2761860" cy="2308324"/>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a:solidFill>
              <a:srgbClr val="002060"/>
            </a:solidFill>
          </a:ln>
          <a:effectLst>
            <a:outerShdw blurRad="50800" dist="38100" dir="18900000" algn="bl" rotWithShape="0">
              <a:prstClr val="black">
                <a:alpha val="40000"/>
              </a:prstClr>
            </a:outerShdw>
          </a:effectLst>
        </p:spPr>
        <p:txBody>
          <a:bodyPr wrap="square" rtlCol="0">
            <a:spAutoFit/>
          </a:bodyPr>
          <a:lstStyle/>
          <a:p>
            <a:r>
              <a:rPr lang="en-US" b="1" dirty="0">
                <a:solidFill>
                  <a:srgbClr val="002060"/>
                </a:solidFill>
                <a:latin typeface="Arial" panose="020B0604020202020204" pitchFamily="34" charset="0"/>
                <a:cs typeface="Arial" panose="020B0604020202020204" pitchFamily="34" charset="0"/>
              </a:rPr>
              <a:t>Did You Know:</a:t>
            </a:r>
          </a:p>
          <a:p>
            <a:r>
              <a:rPr lang="en-US" dirty="0">
                <a:solidFill>
                  <a:srgbClr val="002060"/>
                </a:solidFill>
                <a:latin typeface="Arial" panose="020B0604020202020204" pitchFamily="34" charset="0"/>
                <a:cs typeface="Arial" panose="020B0604020202020204" pitchFamily="34" charset="0"/>
              </a:rPr>
              <a:t>Adolescence is a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a:t>
            </a:r>
            <a:r>
              <a:rPr lang="en-US" dirty="0">
                <a:solidFill>
                  <a:srgbClr val="002060"/>
                </a:solidFill>
                <a:latin typeface="Arial" panose="020B0604020202020204" pitchFamily="34" charset="0"/>
                <a:cs typeface="Arial" panose="020B0604020202020204" pitchFamily="34" charset="0"/>
              </a:rPr>
              <a:t> time for brain development.</a:t>
            </a:r>
          </a:p>
          <a:p>
            <a:r>
              <a:rPr lang="en-US" dirty="0">
                <a:solidFill>
                  <a:srgbClr val="002060"/>
                </a:solidFill>
                <a:latin typeface="Arial" panose="020B0604020202020204" pitchFamily="34" charset="0"/>
                <a:cs typeface="Arial" panose="020B0604020202020204" pitchFamily="34" charset="0"/>
              </a:rPr>
              <a:t>Puberty to age 25 is the </a:t>
            </a: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2nd highest </a:t>
            </a:r>
            <a:r>
              <a:rPr lang="en-US" dirty="0">
                <a:solidFill>
                  <a:srgbClr val="002060"/>
                </a:solidFill>
                <a:latin typeface="Arial" panose="020B0604020202020204" pitchFamily="34" charset="0"/>
                <a:cs typeface="Arial" panose="020B0604020202020204" pitchFamily="34" charset="0"/>
              </a:rPr>
              <a:t>period of brain growth, after the first five years.</a:t>
            </a:r>
          </a:p>
        </p:txBody>
      </p:sp>
      <p:pic>
        <p:nvPicPr>
          <p:cNvPr id="1030" name="Picture 6" descr="Image result for health effects free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2119" y="4846470"/>
            <a:ext cx="935076" cy="8976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62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234" y="78087"/>
            <a:ext cx="11362908" cy="619608"/>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ENDS and Smoking Cessation</a:t>
            </a:r>
          </a:p>
        </p:txBody>
      </p:sp>
      <p:sp>
        <p:nvSpPr>
          <p:cNvPr id="3" name="Content Placeholder 2"/>
          <p:cNvSpPr>
            <a:spLocks noGrp="1"/>
          </p:cNvSpPr>
          <p:nvPr>
            <p:ph idx="1"/>
          </p:nvPr>
        </p:nvSpPr>
        <p:spPr>
          <a:xfrm>
            <a:off x="373224" y="756382"/>
            <a:ext cx="11559918" cy="5343092"/>
          </a:xfrm>
        </p:spPr>
        <p:txBody>
          <a:bodyPr>
            <a:normAutofit lnSpcReduction="10000"/>
          </a:bodyPr>
          <a:lstStyle/>
          <a:p>
            <a:pPr lvl="1">
              <a:lnSpc>
                <a:spcPct val="120000"/>
              </a:lnSpc>
              <a:spcBef>
                <a:spcPts val="1200"/>
              </a:spcBef>
              <a:spcAft>
                <a:spcPts val="1200"/>
              </a:spcAft>
              <a:buFont typeface="Wingdings" panose="05000000000000000000" pitchFamily="2" charset="2"/>
              <a:buChar char="Ø"/>
            </a:pPr>
            <a:r>
              <a:rPr lang="en-US" i="0" dirty="0">
                <a:solidFill>
                  <a:srgbClr val="002060"/>
                </a:solidFill>
                <a:latin typeface="Arial" panose="020B0604020202020204" pitchFamily="34" charset="0"/>
                <a:cs typeface="Arial" panose="020B0604020202020204" pitchFamily="34" charset="0"/>
              </a:rPr>
              <a:t>Current evidence </a:t>
            </a:r>
            <a:r>
              <a:rPr lang="en-US" dirty="0">
                <a:solidFill>
                  <a:srgbClr val="002060"/>
                </a:solidFill>
                <a:latin typeface="Arial" panose="020B0604020202020204" pitchFamily="34" charset="0"/>
                <a:cs typeface="Arial" panose="020B0604020202020204" pitchFamily="34" charset="0"/>
              </a:rPr>
              <a:t>has been </a:t>
            </a:r>
            <a:r>
              <a:rPr lang="en-US" i="0" dirty="0">
                <a:solidFill>
                  <a:srgbClr val="002060"/>
                </a:solidFill>
                <a:latin typeface="Arial" panose="020B0604020202020204" pitchFamily="34" charset="0"/>
                <a:cs typeface="Arial" panose="020B0604020202020204" pitchFamily="34" charset="0"/>
              </a:rPr>
              <a:t>deemed insufficient by the FDA to approve ENDS for tobacco cessation.  Research is mixed on effectiveness for cessation. </a:t>
            </a:r>
          </a:p>
          <a:p>
            <a:pPr lvl="1">
              <a:lnSpc>
                <a:spcPct val="120000"/>
              </a:lnSpc>
              <a:spcBef>
                <a:spcPts val="1200"/>
              </a:spcBef>
              <a:spcAft>
                <a:spcPts val="12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Studies show that using an e-cigarette is </a:t>
            </a:r>
            <a:r>
              <a:rPr lang="en-US" u="sng" dirty="0">
                <a:solidFill>
                  <a:srgbClr val="002060"/>
                </a:solidFill>
                <a:latin typeface="Arial" panose="020B0604020202020204" pitchFamily="34" charset="0"/>
                <a:cs typeface="Arial" panose="020B0604020202020204" pitchFamily="34" charset="0"/>
              </a:rPr>
              <a:t>only</a:t>
            </a:r>
            <a:r>
              <a:rPr lang="en-US" dirty="0">
                <a:solidFill>
                  <a:srgbClr val="002060"/>
                </a:solidFill>
                <a:latin typeface="Arial" panose="020B0604020202020204" pitchFamily="34" charset="0"/>
                <a:cs typeface="Arial" panose="020B0604020202020204" pitchFamily="34" charset="0"/>
              </a:rPr>
              <a:t> less harmful if </a:t>
            </a:r>
            <a:r>
              <a:rPr lang="en-US" u="sng" dirty="0">
                <a:solidFill>
                  <a:srgbClr val="002060"/>
                </a:solidFill>
                <a:latin typeface="Arial" panose="020B0604020202020204" pitchFamily="34" charset="0"/>
                <a:cs typeface="Arial" panose="020B0604020202020204" pitchFamily="34" charset="0"/>
              </a:rPr>
              <a:t>not</a:t>
            </a:r>
            <a:r>
              <a:rPr lang="en-US" dirty="0">
                <a:solidFill>
                  <a:srgbClr val="002060"/>
                </a:solidFill>
                <a:latin typeface="Arial" panose="020B0604020202020204" pitchFamily="34" charset="0"/>
                <a:cs typeface="Arial" panose="020B0604020202020204" pitchFamily="34" charset="0"/>
              </a:rPr>
              <a:t> used in combination with combustible tobacco.</a:t>
            </a:r>
          </a:p>
          <a:p>
            <a:pPr lvl="3">
              <a:spcBef>
                <a:spcPts val="1200"/>
              </a:spcBef>
              <a:spcAft>
                <a:spcPts val="1200"/>
              </a:spcAft>
              <a:buFont typeface="Wingdings" panose="05000000000000000000" pitchFamily="2" charset="2"/>
              <a:buChar char="§"/>
            </a:pPr>
            <a:r>
              <a:rPr lang="en-US" sz="2300" i="0" dirty="0">
                <a:solidFill>
                  <a:srgbClr val="002060"/>
                </a:solidFill>
                <a:latin typeface="Arial" panose="020B0604020202020204" pitchFamily="34" charset="0"/>
                <a:cs typeface="Arial" panose="020B0604020202020204" pitchFamily="34" charset="0"/>
              </a:rPr>
              <a:t>Some smokers transfer addiction from one product (combustible cigarettes) to another (ENDS).</a:t>
            </a:r>
            <a:endParaRPr lang="en-US" sz="2300" dirty="0">
              <a:solidFill>
                <a:srgbClr val="002060"/>
              </a:solidFill>
              <a:latin typeface="Arial" panose="020B0604020202020204" pitchFamily="34" charset="0"/>
              <a:cs typeface="Arial" panose="020B0604020202020204" pitchFamily="34" charset="0"/>
            </a:endParaRPr>
          </a:p>
          <a:p>
            <a:pPr lvl="3">
              <a:spcBef>
                <a:spcPts val="1200"/>
              </a:spcBef>
              <a:spcAft>
                <a:spcPts val="1200"/>
              </a:spcAft>
              <a:buFont typeface="Wingdings" panose="05000000000000000000" pitchFamily="2" charset="2"/>
              <a:buChar char="§"/>
            </a:pPr>
            <a:r>
              <a:rPr lang="en-US" sz="2300" i="0" dirty="0">
                <a:solidFill>
                  <a:srgbClr val="002060"/>
                </a:solidFill>
                <a:latin typeface="Arial" panose="020B0604020202020204" pitchFamily="34" charset="0"/>
                <a:cs typeface="Arial" panose="020B0604020202020204" pitchFamily="34" charset="0"/>
              </a:rPr>
              <a:t>Many become ‘dual users’ and continue to use both e-cigarettes and combustible cigarettes and/or other forms of tobacco.</a:t>
            </a:r>
          </a:p>
          <a:p>
            <a:pPr lvl="1">
              <a:lnSpc>
                <a:spcPct val="120000"/>
              </a:lnSpc>
              <a:spcBef>
                <a:spcPts val="1200"/>
              </a:spcBef>
              <a:spcAft>
                <a:spcPts val="1200"/>
              </a:spcAft>
              <a:buFont typeface="Wingdings" panose="05000000000000000000" pitchFamily="2" charset="2"/>
              <a:buChar char="Ø"/>
            </a:pPr>
            <a:r>
              <a:rPr lang="en-US" dirty="0">
                <a:solidFill>
                  <a:srgbClr val="002060"/>
                </a:solidFill>
                <a:latin typeface="Arial" panose="020B0604020202020204" pitchFamily="34" charset="0"/>
                <a:cs typeface="Arial" panose="020B0604020202020204" pitchFamily="34" charset="0"/>
              </a:rPr>
              <a:t>Recommended interventions for tobacco use cessation</a:t>
            </a:r>
            <a:r>
              <a:rPr lang="en-US" sz="2100" i="0" dirty="0">
                <a:solidFill>
                  <a:srgbClr val="002060"/>
                </a:solidFill>
                <a:latin typeface="Arial" panose="020B0604020202020204" pitchFamily="34" charset="0"/>
                <a:cs typeface="Arial" panose="020B0604020202020204" pitchFamily="34" charset="0"/>
              </a:rPr>
              <a:t> </a:t>
            </a:r>
            <a:r>
              <a:rPr lang="en-US" i="0" dirty="0">
                <a:solidFill>
                  <a:srgbClr val="002060"/>
                </a:solidFill>
                <a:latin typeface="Arial" panose="020B0604020202020204" pitchFamily="34" charset="0"/>
                <a:cs typeface="Arial" panose="020B0604020202020204" pitchFamily="34" charset="0"/>
              </a:rPr>
              <a:t>include: in-person counseling, telephone counseling, self-help materials, nicotine replacement therapy (NRT).</a:t>
            </a:r>
          </a:p>
          <a:p>
            <a:pPr marL="457200" lvl="1" indent="0">
              <a:buNone/>
            </a:pPr>
            <a:endParaRPr lang="en-US" dirty="0"/>
          </a:p>
        </p:txBody>
      </p:sp>
      <p:pic>
        <p:nvPicPr>
          <p:cNvPr id="4" name="Picture 3">
            <a:extLst>
              <a:ext uri="{FF2B5EF4-FFF2-40B4-BE49-F238E27FC236}">
                <a16:creationId xmlns:a16="http://schemas.microsoft.com/office/drawing/2014/main" id="{52B0B9FB-245A-4C33-8037-3A1238EA1CEE}"/>
              </a:ext>
            </a:extLst>
          </p:cNvPr>
          <p:cNvPicPr>
            <a:picLocks noChangeAspect="1"/>
          </p:cNvPicPr>
          <p:nvPr/>
        </p:nvPicPr>
        <p:blipFill>
          <a:blip r:embed="rId3"/>
          <a:stretch>
            <a:fillRect/>
          </a:stretch>
        </p:blipFill>
        <p:spPr>
          <a:xfrm>
            <a:off x="10684541" y="5773807"/>
            <a:ext cx="1165615" cy="835623"/>
          </a:xfrm>
          <a:prstGeom prst="rect">
            <a:avLst/>
          </a:prstGeom>
        </p:spPr>
      </p:pic>
      <p:sp>
        <p:nvSpPr>
          <p:cNvPr id="7" name="TextBox 6"/>
          <p:cNvSpPr txBox="1"/>
          <p:nvPr/>
        </p:nvSpPr>
        <p:spPr>
          <a:xfrm>
            <a:off x="1019514" y="6191619"/>
            <a:ext cx="9179570" cy="461665"/>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rgbClr val="002060"/>
            </a:solidFill>
          </a:ln>
          <a:effectLst>
            <a:outerShdw blurRad="50800" dist="38100" dir="18900000" algn="bl" rotWithShape="0">
              <a:prstClr val="black">
                <a:alpha val="40000"/>
              </a:prstClr>
            </a:outerShdw>
          </a:effectLst>
        </p:spPr>
        <p:txBody>
          <a:bodyPr wrap="square" rtlCol="0">
            <a:spAutoFit/>
          </a:bodyPr>
          <a:lstStyle/>
          <a:p>
            <a:pPr algn="ctr"/>
            <a:r>
              <a:rPr lang="en-US" sz="2400" dirty="0">
                <a:solidFill>
                  <a:srgbClr val="002060"/>
                </a:solidFill>
                <a:latin typeface="Arial" panose="020B0604020202020204" pitchFamily="34" charset="0"/>
                <a:cs typeface="Arial" panose="020B0604020202020204" pitchFamily="34" charset="0"/>
              </a:rPr>
              <a:t>ENDS are </a:t>
            </a:r>
            <a:r>
              <a:rPr lang="en-US" sz="2400" u="sng" dirty="0">
                <a:solidFill>
                  <a:srgbClr val="002060"/>
                </a:solidFill>
                <a:latin typeface="Arial" panose="020B0604020202020204" pitchFamily="34" charset="0"/>
                <a:cs typeface="Arial" panose="020B0604020202020204" pitchFamily="34" charset="0"/>
              </a:rPr>
              <a:t>not</a:t>
            </a:r>
            <a:r>
              <a:rPr lang="en-US" sz="2400" dirty="0">
                <a:solidFill>
                  <a:srgbClr val="002060"/>
                </a:solidFill>
                <a:latin typeface="Arial" panose="020B0604020202020204" pitchFamily="34" charset="0"/>
                <a:cs typeface="Arial" panose="020B0604020202020204" pitchFamily="34" charset="0"/>
              </a:rPr>
              <a:t> an approved cessation device!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34074">
            <a:off x="-94130" y="5521353"/>
            <a:ext cx="1733495" cy="1156241"/>
          </a:xfrm>
          <a:prstGeom prst="rect">
            <a:avLst/>
          </a:prstGeom>
        </p:spPr>
      </p:pic>
    </p:spTree>
    <p:extLst>
      <p:ext uri="{BB962C8B-B14F-4D97-AF65-F5344CB8AC3E}">
        <p14:creationId xmlns:p14="http://schemas.microsoft.com/office/powerpoint/2010/main" val="1176283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234" y="266800"/>
            <a:ext cx="11362908" cy="619608"/>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Tobacco Cessation Resources</a:t>
            </a:r>
          </a:p>
        </p:txBody>
      </p:sp>
      <p:sp>
        <p:nvSpPr>
          <p:cNvPr id="3" name="Content Placeholder 2"/>
          <p:cNvSpPr>
            <a:spLocks noGrp="1"/>
          </p:cNvSpPr>
          <p:nvPr>
            <p:ph idx="1"/>
          </p:nvPr>
        </p:nvSpPr>
        <p:spPr>
          <a:xfrm>
            <a:off x="304029" y="889505"/>
            <a:ext cx="11424551" cy="5033006"/>
          </a:xfrm>
        </p:spPr>
        <p:txBody>
          <a:bodyPr>
            <a:normAutofit/>
          </a:bodyPr>
          <a:lstStyle/>
          <a:p>
            <a:pPr lvl="2">
              <a:lnSpc>
                <a:spcPct val="100000"/>
              </a:lnSpc>
              <a:spcBef>
                <a:spcPts val="1200"/>
              </a:spcBef>
              <a:buFont typeface="Wingdings" panose="05000000000000000000" pitchFamily="2" charset="2"/>
              <a:buChar char="Ø"/>
            </a:pPr>
            <a:r>
              <a:rPr lang="en-US" sz="2100" i="0" dirty="0">
                <a:solidFill>
                  <a:srgbClr val="002060"/>
                </a:solidFill>
                <a:latin typeface="Arial" panose="020B0604020202020204" pitchFamily="34" charset="0"/>
                <a:cs typeface="Arial" panose="020B0604020202020204" pitchFamily="34" charset="0"/>
              </a:rPr>
              <a:t>DPH sponsors a statewide tobacco use cessation telephone quitline: </a:t>
            </a:r>
            <a:r>
              <a:rPr lang="en-US" sz="2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1-800-QUIT-NOW </a:t>
            </a:r>
            <a:r>
              <a:rPr lang="en-US" sz="2100" dirty="0">
                <a:solidFill>
                  <a:srgbClr val="002060"/>
                </a:solidFill>
                <a:latin typeface="Arial" panose="020B0604020202020204" pitchFamily="34" charset="0"/>
                <a:cs typeface="Arial" panose="020B0604020202020204" pitchFamily="34" charset="0"/>
              </a:rPr>
              <a:t>or via </a:t>
            </a:r>
            <a:r>
              <a:rPr lang="en-US" sz="2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CommitToQuitCT.com: </a:t>
            </a:r>
            <a:r>
              <a:rPr lang="en-US" i="0" dirty="0">
                <a:latin typeface="Arial" panose="020B0604020202020204" pitchFamily="34" charset="0"/>
                <a:cs typeface="Arial" panose="020B0604020202020204" pitchFamily="34" charset="0"/>
                <a:hlinkClick r:id="rId3"/>
              </a:rPr>
              <a:t>https://committoquitct.com</a:t>
            </a:r>
            <a:endParaRPr lang="en-US" i="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a:lnSpc>
                <a:spcPct val="100000"/>
              </a:lnSpc>
              <a:spcBef>
                <a:spcPts val="1200"/>
              </a:spcBef>
              <a:buFont typeface="Wingdings" panose="05000000000000000000" pitchFamily="2" charset="2"/>
              <a:buChar char="Ø"/>
            </a:pPr>
            <a:endParaRPr lang="en-US" sz="21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r>
              <a:rPr lang="en-US" sz="2100" i="0" dirty="0">
                <a:solidFill>
                  <a:srgbClr val="002060"/>
                </a:solidFill>
                <a:latin typeface="Arial" panose="020B0604020202020204" pitchFamily="34" charset="0"/>
                <a:cs typeface="Arial" panose="020B0604020202020204" pitchFamily="34" charset="0"/>
              </a:rPr>
              <a:t>Truth Initiative’s smoking quit website: </a:t>
            </a:r>
            <a:r>
              <a:rPr lang="en-US" i="0" dirty="0">
                <a:solidFill>
                  <a:srgbClr val="002060"/>
                </a:solidFill>
                <a:latin typeface="Arial" panose="020B0604020202020204" pitchFamily="34" charset="0"/>
                <a:cs typeface="Arial" panose="020B0604020202020204" pitchFamily="34" charset="0"/>
                <a:hlinkClick r:id="rId4"/>
              </a:rPr>
              <a:t>https://truthinitiative.org/what-we-do/quit-smoking-tools</a:t>
            </a: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r>
              <a:rPr lang="en-US" i="0" dirty="0">
                <a:solidFill>
                  <a:srgbClr val="002060"/>
                </a:solidFill>
                <a:latin typeface="Arial" panose="020B0604020202020204" pitchFamily="34" charset="0"/>
                <a:cs typeface="Arial" panose="020B0604020202020204" pitchFamily="34" charset="0"/>
              </a:rPr>
              <a:t>U.S. Department of Health and Human Services website: </a:t>
            </a:r>
            <a:r>
              <a:rPr lang="en-US" i="0" dirty="0">
                <a:solidFill>
                  <a:srgbClr val="002060"/>
                </a:solidFill>
                <a:latin typeface="Arial" panose="020B0604020202020204" pitchFamily="34" charset="0"/>
                <a:cs typeface="Arial" panose="020B0604020202020204" pitchFamily="34" charset="0"/>
                <a:hlinkClick r:id="rId5"/>
              </a:rPr>
              <a:t>https://smokefree.gov</a:t>
            </a:r>
            <a:r>
              <a:rPr lang="en-US" i="0" dirty="0">
                <a:solidFill>
                  <a:srgbClr val="002060"/>
                </a:solidFill>
                <a:latin typeface="Arial" panose="020B0604020202020204" pitchFamily="34" charset="0"/>
                <a:cs typeface="Arial" panose="020B0604020202020204" pitchFamily="34" charset="0"/>
              </a:rPr>
              <a:t> with customized FREE online resources for: women, teens, veterans, seniors, and Spanish language resources </a:t>
            </a: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r>
              <a:rPr lang="en-US" i="0" dirty="0">
                <a:solidFill>
                  <a:srgbClr val="002060"/>
                </a:solidFill>
                <a:latin typeface="Arial" panose="020B0604020202020204" pitchFamily="34" charset="0"/>
                <a:cs typeface="Arial" panose="020B0604020202020204" pitchFamily="34" charset="0"/>
              </a:rPr>
              <a:t>Mayo Clinic FREE quit program for tobacco and e-cigarettes: </a:t>
            </a:r>
            <a:r>
              <a:rPr lang="en-US" i="0" dirty="0" err="1">
                <a:solidFill>
                  <a:srgbClr val="002060"/>
                </a:solidFill>
                <a:latin typeface="Arial" panose="020B0604020202020204" pitchFamily="34" charset="0"/>
                <a:cs typeface="Arial" panose="020B0604020202020204" pitchFamily="34" charset="0"/>
              </a:rPr>
              <a:t>BecomeAnEx</a:t>
            </a:r>
            <a:r>
              <a:rPr lang="en-US" i="0" dirty="0">
                <a:solidFill>
                  <a:srgbClr val="002060"/>
                </a:solidFill>
                <a:latin typeface="Arial" panose="020B0604020202020204" pitchFamily="34" charset="0"/>
                <a:cs typeface="Arial" panose="020B0604020202020204" pitchFamily="34" charset="0"/>
              </a:rPr>
              <a:t>: </a:t>
            </a:r>
            <a:r>
              <a:rPr lang="en-US" i="0" dirty="0">
                <a:latin typeface="Arial" panose="020B0604020202020204" pitchFamily="34" charset="0"/>
                <a:cs typeface="Arial" panose="020B0604020202020204" pitchFamily="34" charset="0"/>
                <a:hlinkClick r:id="rId6"/>
              </a:rPr>
              <a:t>https://www.becomeanex.org</a:t>
            </a:r>
            <a:r>
              <a:rPr lang="en-US" i="0" dirty="0">
                <a:latin typeface="Arial" panose="020B0604020202020204" pitchFamily="34" charset="0"/>
                <a:cs typeface="Arial" panose="020B0604020202020204" pitchFamily="34" charset="0"/>
              </a:rPr>
              <a:t> </a:t>
            </a: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lvl="2">
              <a:spcBef>
                <a:spcPts val="1200"/>
              </a:spcBef>
              <a:buFont typeface="Wingdings" panose="05000000000000000000" pitchFamily="2" charset="2"/>
              <a:buChar char="Ø"/>
            </a:pPr>
            <a:endParaRPr lang="en-US" i="0" dirty="0">
              <a:solidFill>
                <a:srgbClr val="002060"/>
              </a:solidFill>
              <a:latin typeface="Arial" panose="020B0604020202020204" pitchFamily="34" charset="0"/>
              <a:cs typeface="Arial" panose="020B0604020202020204" pitchFamily="34" charset="0"/>
            </a:endParaRPr>
          </a:p>
          <a:p>
            <a:pPr marL="0" lvl="2" indent="0">
              <a:spcBef>
                <a:spcPts val="1200"/>
              </a:spcBef>
              <a:buNone/>
            </a:pPr>
            <a:endParaRPr lang="en-US" sz="2100" i="0" dirty="0">
              <a:solidFill>
                <a:srgbClr val="002060"/>
              </a:solidFill>
              <a:latin typeface="Arial" panose="020B0604020202020204" pitchFamily="34" charset="0"/>
              <a:cs typeface="Arial" panose="020B0604020202020204" pitchFamily="34" charset="0"/>
            </a:endParaRPr>
          </a:p>
          <a:p>
            <a:pPr marL="457200" lvl="1" indent="0">
              <a:buNone/>
            </a:pPr>
            <a:endParaRPr lang="en-US" dirty="0"/>
          </a:p>
        </p:txBody>
      </p:sp>
      <p:pic>
        <p:nvPicPr>
          <p:cNvPr id="4" name="Picture 3">
            <a:extLst>
              <a:ext uri="{FF2B5EF4-FFF2-40B4-BE49-F238E27FC236}">
                <a16:creationId xmlns:a16="http://schemas.microsoft.com/office/drawing/2014/main" id="{52B0B9FB-245A-4C33-8037-3A1238EA1CEE}"/>
              </a:ext>
            </a:extLst>
          </p:cNvPr>
          <p:cNvPicPr>
            <a:picLocks noChangeAspect="1"/>
          </p:cNvPicPr>
          <p:nvPr/>
        </p:nvPicPr>
        <p:blipFill>
          <a:blip r:embed="rId7"/>
          <a:stretch>
            <a:fillRect/>
          </a:stretch>
        </p:blipFill>
        <p:spPr>
          <a:xfrm>
            <a:off x="2577169" y="5860340"/>
            <a:ext cx="1165615" cy="835623"/>
          </a:xfrm>
          <a:prstGeom prst="rect">
            <a:avLst/>
          </a:prstGeom>
        </p:spPr>
      </p:pic>
      <p:pic>
        <p:nvPicPr>
          <p:cNvPr id="6" name="Picture 5"/>
          <p:cNvPicPr>
            <a:picLocks noChangeAspect="1"/>
          </p:cNvPicPr>
          <p:nvPr/>
        </p:nvPicPr>
        <p:blipFill>
          <a:blip r:embed="rId8"/>
          <a:stretch>
            <a:fillRect/>
          </a:stretch>
        </p:blipFill>
        <p:spPr>
          <a:xfrm>
            <a:off x="5210167" y="5982977"/>
            <a:ext cx="1650452" cy="590354"/>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934074">
            <a:off x="133124" y="5344390"/>
            <a:ext cx="1733495" cy="1156241"/>
          </a:xfrm>
          <a:prstGeom prst="rect">
            <a:avLst/>
          </a:prstGeom>
        </p:spPr>
      </p:pic>
      <p:pic>
        <p:nvPicPr>
          <p:cNvPr id="5" name="Picture 4"/>
          <p:cNvPicPr>
            <a:picLocks noChangeAspect="1"/>
          </p:cNvPicPr>
          <p:nvPr/>
        </p:nvPicPr>
        <p:blipFill>
          <a:blip r:embed="rId10"/>
          <a:stretch>
            <a:fillRect/>
          </a:stretch>
        </p:blipFill>
        <p:spPr>
          <a:xfrm>
            <a:off x="929954" y="3997563"/>
            <a:ext cx="10172700" cy="438150"/>
          </a:xfrm>
          <a:prstGeom prst="rect">
            <a:avLst/>
          </a:prstGeom>
        </p:spPr>
      </p:pic>
      <p:pic>
        <p:nvPicPr>
          <p:cNvPr id="9" name="Picture 8"/>
          <p:cNvPicPr>
            <a:picLocks noChangeAspect="1"/>
          </p:cNvPicPr>
          <p:nvPr/>
        </p:nvPicPr>
        <p:blipFill>
          <a:blip r:embed="rId11"/>
          <a:stretch>
            <a:fillRect/>
          </a:stretch>
        </p:blipFill>
        <p:spPr>
          <a:xfrm>
            <a:off x="8310546" y="5911440"/>
            <a:ext cx="1057275" cy="733425"/>
          </a:xfrm>
          <a:prstGeom prst="rect">
            <a:avLst/>
          </a:prstGeom>
        </p:spPr>
      </p:pic>
      <p:pic>
        <p:nvPicPr>
          <p:cNvPr id="10" name="Picture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78847">
            <a:off x="10605873" y="5528384"/>
            <a:ext cx="1367745" cy="1142179"/>
          </a:xfrm>
          <a:prstGeom prst="rect">
            <a:avLst/>
          </a:prstGeom>
        </p:spPr>
      </p:pic>
    </p:spTree>
    <p:extLst>
      <p:ext uri="{BB962C8B-B14F-4D97-AF65-F5344CB8AC3E}">
        <p14:creationId xmlns:p14="http://schemas.microsoft.com/office/powerpoint/2010/main" val="3416383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Rectangle 1"/>
          <p:cNvSpPr/>
          <p:nvPr/>
        </p:nvSpPr>
        <p:spPr>
          <a:xfrm>
            <a:off x="578498" y="1124633"/>
            <a:ext cx="9564667" cy="5078313"/>
          </a:xfrm>
          <a:prstGeom prst="rect">
            <a:avLst/>
          </a:prstGeom>
        </p:spPr>
        <p:txBody>
          <a:bodyPr wrap="square">
            <a:spAutoFit/>
          </a:bodyPr>
          <a:lstStyle/>
          <a:p>
            <a:r>
              <a:rPr lang="en-US" sz="2400" b="1" dirty="0">
                <a:solidFill>
                  <a:srgbClr val="002060"/>
                </a:solidFill>
                <a:latin typeface="Arial" panose="020B0604020202020204" pitchFamily="34" charset="0"/>
                <a:cs typeface="Arial" panose="020B0604020202020204" pitchFamily="34" charset="0"/>
              </a:rPr>
              <a:t>This is Quitting </a:t>
            </a:r>
            <a:endParaRPr lang="en-US" sz="2400" dirty="0">
              <a:solidFill>
                <a:srgbClr val="002060"/>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First of its kind e-cigarette quit program for youth/young adults;</a:t>
            </a: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Text based;</a:t>
            </a: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Developed with help of teens, college students and young adults who have already attempted to or successfully quit;</a:t>
            </a:r>
          </a:p>
          <a:p>
            <a:pPr marL="342900" lvl="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Free, confidential and anonymous;</a:t>
            </a: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27,000 youth/young adults enrolled in first five weeks!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Text “DITCHJUUL” to 887-09.</a:t>
            </a:r>
          </a:p>
          <a:p>
            <a:endParaRPr lang="en-US" sz="2800" dirty="0"/>
          </a:p>
          <a:p>
            <a:r>
              <a:rPr lang="en-US" sz="2000" dirty="0">
                <a:solidFill>
                  <a:srgbClr val="002060"/>
                </a:solidFill>
                <a:latin typeface="Arial" panose="020B0604020202020204" pitchFamily="34" charset="0"/>
                <a:cs typeface="Arial" panose="020B0604020202020204" pitchFamily="34" charset="0"/>
                <a:hlinkClick r:id="rId3"/>
              </a:rPr>
              <a:t>https://www.thetruth.com/articles/hot-topic/quit-vaping</a:t>
            </a:r>
            <a:endParaRPr lang="en-US" sz="2000" dirty="0">
              <a:solidFill>
                <a:srgbClr val="002060"/>
              </a:solidFill>
              <a:latin typeface="Arial" panose="020B0604020202020204" pitchFamily="34" charset="0"/>
              <a:cs typeface="Arial" panose="020B0604020202020204" pitchFamily="34" charset="0"/>
            </a:endParaRPr>
          </a:p>
          <a:p>
            <a:endParaRPr lang="en-US" sz="2000" dirty="0">
              <a:solidFill>
                <a:srgbClr val="002060"/>
              </a:solidFill>
              <a:latin typeface="Arial" panose="020B0604020202020204" pitchFamily="34" charset="0"/>
              <a:cs typeface="Arial" panose="020B0604020202020204" pitchFamily="34" charset="0"/>
            </a:endParaRPr>
          </a:p>
          <a:p>
            <a:r>
              <a:rPr lang="en-US" sz="2000" dirty="0">
                <a:solidFill>
                  <a:srgbClr val="002060"/>
                </a:solidFill>
                <a:latin typeface="Arial" panose="020B0604020202020204" pitchFamily="34" charset="0"/>
                <a:cs typeface="Arial" panose="020B0604020202020204" pitchFamily="34" charset="0"/>
                <a:hlinkClick r:id="rId4"/>
              </a:rPr>
              <a:t>https://truthinitiative.org/press/press-release/new-study-reveals-breakthrough-texting-program-aids-young-vapers-quitting</a:t>
            </a:r>
            <a:endParaRPr lang="en-US" sz="20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2097130" y="229977"/>
            <a:ext cx="7063273"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Quitting E-Cigarettes For Youth</a:t>
            </a:r>
          </a:p>
        </p:txBody>
      </p:sp>
      <p:pic>
        <p:nvPicPr>
          <p:cNvPr id="4" name="Picture 3"/>
          <p:cNvPicPr>
            <a:picLocks noChangeAspect="1"/>
          </p:cNvPicPr>
          <p:nvPr/>
        </p:nvPicPr>
        <p:blipFill>
          <a:blip r:embed="rId5"/>
          <a:stretch>
            <a:fillRect/>
          </a:stretch>
        </p:blipFill>
        <p:spPr>
          <a:xfrm>
            <a:off x="10117764" y="4766019"/>
            <a:ext cx="1853070" cy="1507682"/>
          </a:xfrm>
          <a:prstGeom prst="rect">
            <a:avLst/>
          </a:prstGeom>
        </p:spPr>
      </p:pic>
      <p:pic>
        <p:nvPicPr>
          <p:cNvPr id="5" name="Picture 4"/>
          <p:cNvPicPr>
            <a:picLocks noChangeAspect="1"/>
          </p:cNvPicPr>
          <p:nvPr/>
        </p:nvPicPr>
        <p:blipFill>
          <a:blip r:embed="rId6"/>
          <a:stretch>
            <a:fillRect/>
          </a:stretch>
        </p:blipFill>
        <p:spPr>
          <a:xfrm>
            <a:off x="10111149" y="211113"/>
            <a:ext cx="1859685" cy="665195"/>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9276" y="-5926"/>
            <a:ext cx="1735508" cy="1130559"/>
          </a:xfrm>
          <a:prstGeom prst="rect">
            <a:avLst/>
          </a:prstGeom>
        </p:spPr>
      </p:pic>
      <p:pic>
        <p:nvPicPr>
          <p:cNvPr id="7" name="Picture 6"/>
          <p:cNvPicPr>
            <a:picLocks noChangeAspect="1"/>
          </p:cNvPicPr>
          <p:nvPr/>
        </p:nvPicPr>
        <p:blipFill>
          <a:blip r:embed="rId8"/>
          <a:stretch>
            <a:fillRect/>
          </a:stretch>
        </p:blipFill>
        <p:spPr>
          <a:xfrm>
            <a:off x="10111149" y="1893074"/>
            <a:ext cx="1853070" cy="1856179"/>
          </a:xfrm>
          <a:prstGeom prst="rect">
            <a:avLst/>
          </a:prstGeom>
        </p:spPr>
      </p:pic>
    </p:spTree>
    <p:extLst>
      <p:ext uri="{BB962C8B-B14F-4D97-AF65-F5344CB8AC3E}">
        <p14:creationId xmlns:p14="http://schemas.microsoft.com/office/powerpoint/2010/main" val="18507297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0955" y="1459883"/>
            <a:ext cx="5710335" cy="4651669"/>
          </a:xfrm>
          <a:prstGeom prst="rect">
            <a:avLst/>
          </a:prstGeom>
        </p:spPr>
      </p:pic>
      <p:sp>
        <p:nvSpPr>
          <p:cNvPr id="2" name="Title 1"/>
          <p:cNvSpPr>
            <a:spLocks noGrp="1"/>
          </p:cNvSpPr>
          <p:nvPr>
            <p:ph type="title"/>
          </p:nvPr>
        </p:nvSpPr>
        <p:spPr>
          <a:xfrm>
            <a:off x="2141328" y="138890"/>
            <a:ext cx="8610600" cy="953142"/>
          </a:xfrm>
        </p:spPr>
        <p:txBody>
          <a:bodyPr>
            <a:normAutofit/>
          </a:bodyPr>
          <a:lstStyle/>
          <a:p>
            <a:pPr algn="ctr"/>
            <a:r>
              <a:rPr lang="en-US" sz="4000" b="1" dirty="0">
                <a:solidFill>
                  <a:srgbClr val="002060"/>
                </a:solidFill>
                <a:latin typeface="Arial" panose="020B0604020202020204" pitchFamily="34" charset="0"/>
                <a:cs typeface="Arial" panose="020B0604020202020204" pitchFamily="34" charset="0"/>
              </a:rPr>
              <a:t>Marketing and Messaging</a:t>
            </a:r>
          </a:p>
        </p:txBody>
      </p:sp>
      <p:sp>
        <p:nvSpPr>
          <p:cNvPr id="3" name="Content Placeholder 2"/>
          <p:cNvSpPr>
            <a:spLocks noGrp="1"/>
          </p:cNvSpPr>
          <p:nvPr>
            <p:ph idx="1"/>
          </p:nvPr>
        </p:nvSpPr>
        <p:spPr>
          <a:xfrm>
            <a:off x="430823" y="1580826"/>
            <a:ext cx="7736783" cy="5057365"/>
          </a:xfrm>
        </p:spPr>
        <p:txBody>
          <a:bodyPr>
            <a:normAutofit fontScale="77500" lnSpcReduction="20000"/>
          </a:bodyPr>
          <a:lstStyle/>
          <a:p>
            <a:pPr>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 ENDS manufacturers (including Big Tobacco) are using </a:t>
            </a:r>
            <a:r>
              <a:rPr lang="en-US" sz="3000" i="1" dirty="0">
                <a:solidFill>
                  <a:srgbClr val="002060"/>
                </a:solidFill>
                <a:latin typeface="Arial" panose="020B0604020202020204" pitchFamily="34" charset="0"/>
                <a:cs typeface="Arial" panose="020B0604020202020204" pitchFamily="34" charset="0"/>
              </a:rPr>
              <a:t>an old playbook </a:t>
            </a:r>
            <a:r>
              <a:rPr lang="en-US" sz="3000" dirty="0">
                <a:solidFill>
                  <a:srgbClr val="002060"/>
                </a:solidFill>
                <a:latin typeface="Arial" panose="020B0604020202020204" pitchFamily="34" charset="0"/>
                <a:cs typeface="Arial" panose="020B0604020202020204" pitchFamily="34" charset="0"/>
              </a:rPr>
              <a:t>with </a:t>
            </a:r>
            <a:r>
              <a:rPr lang="en-US" sz="3000" b="1" i="1" dirty="0">
                <a:solidFill>
                  <a:srgbClr val="002060"/>
                </a:solidFill>
                <a:latin typeface="Arial" panose="020B0604020202020204" pitchFamily="34" charset="0"/>
                <a:cs typeface="Arial" panose="020B0604020202020204" pitchFamily="34" charset="0"/>
              </a:rPr>
              <a:t>great success</a:t>
            </a:r>
          </a:p>
          <a:p>
            <a:pPr>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 ENDS products are not yet regulated in the same way as other tobacco products</a:t>
            </a:r>
          </a:p>
          <a:p>
            <a:pPr>
              <a:spcBef>
                <a:spcPts val="1200"/>
              </a:spcBef>
              <a:spcAft>
                <a:spcPts val="1200"/>
              </a:spcAft>
              <a:buFont typeface="Wingdings" panose="05000000000000000000" pitchFamily="2" charset="2"/>
              <a:buChar char="Ø"/>
            </a:pPr>
            <a:r>
              <a:rPr lang="en-US" sz="3200" dirty="0">
                <a:solidFill>
                  <a:srgbClr val="002060"/>
                </a:solidFill>
                <a:latin typeface="Arial" panose="020B0604020202020204" pitchFamily="34" charset="0"/>
                <a:cs typeface="Arial" panose="020B0604020202020204" pitchFamily="34" charset="0"/>
              </a:rPr>
              <a:t>Lack of regulation over manufacturing standards, ingredients, and sales restrictions have helped to create </a:t>
            </a:r>
            <a:r>
              <a:rPr lang="en-US" sz="32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 billion dollar and growing </a:t>
            </a:r>
            <a:r>
              <a:rPr lang="en-US" sz="3200" dirty="0">
                <a:solidFill>
                  <a:srgbClr val="002060"/>
                </a:solidFill>
                <a:latin typeface="Arial" panose="020B0604020202020204" pitchFamily="34" charset="0"/>
                <a:cs typeface="Arial" panose="020B0604020202020204" pitchFamily="34" charset="0"/>
              </a:rPr>
              <a:t>vaping industry.</a:t>
            </a:r>
            <a:endParaRPr lang="en-US" sz="3000" dirty="0">
              <a:solidFill>
                <a:srgbClr val="002060"/>
              </a:solidFill>
              <a:latin typeface="Arial" panose="020B0604020202020204" pitchFamily="34" charset="0"/>
              <a:cs typeface="Arial" panose="020B0604020202020204" pitchFamily="34" charset="0"/>
            </a:endParaRPr>
          </a:p>
          <a:p>
            <a:pPr>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 A recent study found that Juul stood out from other e-cigarette companies by marketing its devices on social media platforms such as Twitter, YouTube, and Instagram.</a:t>
            </a:r>
          </a:p>
          <a:p>
            <a:pPr lvl="1">
              <a:spcBef>
                <a:spcPts val="1200"/>
              </a:spcBef>
              <a:spcAft>
                <a:spcPts val="1200"/>
              </a:spcAft>
              <a:buFont typeface="Wingdings" panose="05000000000000000000" pitchFamily="2" charset="2"/>
              <a:buChar char="Ø"/>
            </a:pPr>
            <a:r>
              <a:rPr lang="en-US" sz="3000" dirty="0">
                <a:solidFill>
                  <a:srgbClr val="002060"/>
                </a:solidFill>
                <a:latin typeface="Arial" panose="020B0604020202020204" pitchFamily="34" charset="0"/>
                <a:cs typeface="Arial" panose="020B0604020202020204" pitchFamily="34" charset="0"/>
              </a:rPr>
              <a:t>That marketing campaign was a big success, the study suggests, with Juul's social-media activities being </a:t>
            </a:r>
            <a:r>
              <a:rPr lang="en-US" sz="3000" i="1" dirty="0">
                <a:solidFill>
                  <a:srgbClr val="002060"/>
                </a:solidFill>
                <a:latin typeface="Arial" panose="020B0604020202020204" pitchFamily="34" charset="0"/>
                <a:cs typeface="Arial" panose="020B0604020202020204" pitchFamily="34" charset="0"/>
              </a:rPr>
              <a:t>"highly correlated" </a:t>
            </a:r>
            <a:r>
              <a:rPr lang="en-US" sz="3000" dirty="0">
                <a:solidFill>
                  <a:srgbClr val="002060"/>
                </a:solidFill>
                <a:latin typeface="Arial" panose="020B0604020202020204" pitchFamily="34" charset="0"/>
                <a:cs typeface="Arial" panose="020B0604020202020204" pitchFamily="34" charset="0"/>
              </a:rPr>
              <a:t>with sales.</a:t>
            </a:r>
            <a:endParaRPr lang="en-US" dirty="0"/>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4312" y="2517949"/>
            <a:ext cx="3105602" cy="2259326"/>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509935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02290" y="259000"/>
            <a:ext cx="8046395" cy="646331"/>
          </a:xfrm>
          <a:prstGeom prst="rect">
            <a:avLst/>
          </a:prstGeom>
          <a:noFill/>
        </p:spPr>
        <p:txBody>
          <a:bodyPr wrap="square" rtlCol="0">
            <a:spAutoFit/>
          </a:bodyPr>
          <a:lstStyle/>
          <a:p>
            <a:r>
              <a:rPr lang="en-US" sz="3600" dirty="0">
                <a:solidFill>
                  <a:srgbClr val="002060"/>
                </a:solidFill>
                <a:latin typeface="Arial" panose="020B0604020202020204" pitchFamily="34" charset="0"/>
                <a:cs typeface="Arial" panose="020B0604020202020204" pitchFamily="34" charset="0"/>
              </a:rPr>
              <a:t>Marketing Strategies from </a:t>
            </a:r>
            <a:r>
              <a:rPr lang="en-US" sz="3600" i="1" dirty="0">
                <a:solidFill>
                  <a:srgbClr val="002060"/>
                </a:solidFill>
                <a:latin typeface="Arial" panose="020B0604020202020204" pitchFamily="34" charset="0"/>
                <a:cs typeface="Arial" panose="020B0604020202020204" pitchFamily="34" charset="0"/>
              </a:rPr>
              <a:t>Big Tobacco</a:t>
            </a:r>
          </a:p>
        </p:txBody>
      </p:sp>
      <p:sp>
        <p:nvSpPr>
          <p:cNvPr id="3" name="Rectangle 2"/>
          <p:cNvSpPr/>
          <p:nvPr/>
        </p:nvSpPr>
        <p:spPr>
          <a:xfrm>
            <a:off x="1392073" y="5045121"/>
            <a:ext cx="9266830" cy="769441"/>
          </a:xfrm>
          <a:prstGeom prst="rect">
            <a:avLst/>
          </a:prstGeom>
        </p:spPr>
        <p:txBody>
          <a:bodyPr wrap="square">
            <a:spAutoFit/>
          </a:bodyPr>
          <a:lstStyle/>
          <a:p>
            <a:endParaRPr lang="en-US" sz="2400" dirty="0"/>
          </a:p>
          <a:p>
            <a:r>
              <a:rPr lang="en-US" sz="2000" dirty="0"/>
              <a:t>-</a:t>
            </a:r>
          </a:p>
        </p:txBody>
      </p:sp>
      <p:sp>
        <p:nvSpPr>
          <p:cNvPr id="6" name="Flowchart: Document 5"/>
          <p:cNvSpPr/>
          <p:nvPr/>
        </p:nvSpPr>
        <p:spPr>
          <a:xfrm>
            <a:off x="588937" y="1131376"/>
            <a:ext cx="10771322" cy="4943960"/>
          </a:xfrm>
          <a:prstGeom prst="flowChartDocument">
            <a:avLst/>
          </a:prstGeom>
          <a:solidFill>
            <a:schemeClr val="bg1"/>
          </a:solidFill>
          <a:ln>
            <a:solidFill>
              <a:schemeClr val="bg1"/>
            </a:solidFill>
          </a:ln>
          <a:effectLst>
            <a:outerShdw blurRad="63500" dist="889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dirty="0">
              <a:solidFill>
                <a:srgbClr val="002060"/>
              </a:solidFill>
              <a:latin typeface="Cambria" panose="02040503050406030204" pitchFamily="18" charset="0"/>
              <a:cs typeface="Arial" panose="020B0604020202020204" pitchFamily="34" charset="0"/>
            </a:endParaRPr>
          </a:p>
          <a:p>
            <a:r>
              <a:rPr lang="en-US" sz="2600" dirty="0">
                <a:solidFill>
                  <a:srgbClr val="002060"/>
                </a:solidFill>
                <a:latin typeface="Cambria" panose="02040503050406030204" pitchFamily="18" charset="0"/>
                <a:cs typeface="Arial" panose="020B0604020202020204" pitchFamily="34" charset="0"/>
              </a:rPr>
              <a:t>“Hitting the youth can be more efficient…because they are willing to experiment, they </a:t>
            </a:r>
            <a:r>
              <a:rPr lang="en-US" sz="2400" dirty="0">
                <a:solidFill>
                  <a:srgbClr val="002060"/>
                </a:solidFill>
                <a:latin typeface="Cambria" panose="02040503050406030204" pitchFamily="18" charset="0"/>
                <a:cs typeface="Arial" panose="020B0604020202020204" pitchFamily="34" charset="0"/>
              </a:rPr>
              <a:t>have</a:t>
            </a:r>
            <a:r>
              <a:rPr lang="en-US" sz="2600" dirty="0">
                <a:solidFill>
                  <a:srgbClr val="002060"/>
                </a:solidFill>
                <a:latin typeface="Cambria" panose="02040503050406030204" pitchFamily="18" charset="0"/>
                <a:cs typeface="Arial" panose="020B0604020202020204" pitchFamily="34" charset="0"/>
              </a:rPr>
              <a:t> more influence over others in their age group than they will later in life, and they are far more loyal to their starting brand.”</a:t>
            </a:r>
          </a:p>
          <a:p>
            <a:endParaRPr lang="en-US" sz="2800" dirty="0">
              <a:solidFill>
                <a:srgbClr val="002060"/>
              </a:solidFill>
              <a:latin typeface="Cambria" panose="02040503050406030204" pitchFamily="18" charset="0"/>
              <a:cs typeface="Arial" panose="020B0604020202020204" pitchFamily="34" charset="0"/>
            </a:endParaRPr>
          </a:p>
          <a:p>
            <a:r>
              <a:rPr lang="en-US" sz="2800" i="1" dirty="0">
                <a:solidFill>
                  <a:srgbClr val="002060"/>
                </a:solidFill>
                <a:latin typeface="Cambria" panose="02040503050406030204" pitchFamily="18" charset="0"/>
                <a:cs typeface="Arial" panose="020B0604020202020204" pitchFamily="34" charset="0"/>
              </a:rPr>
              <a:t>“</a:t>
            </a:r>
            <a:r>
              <a:rPr lang="en-US" sz="2800" dirty="0">
                <a:solidFill>
                  <a:srgbClr val="002060"/>
                </a:solidFill>
                <a:latin typeface="Cambria" panose="02040503050406030204" pitchFamily="18" charset="0"/>
                <a:cs typeface="Arial" panose="020B0604020202020204" pitchFamily="34" charset="0"/>
              </a:rPr>
              <a:t>A cigarette for the beginner is a symbolic act.  </a:t>
            </a:r>
            <a:r>
              <a:rPr lang="en-US" sz="2800" b="1" i="1" dirty="0">
                <a:solidFill>
                  <a:srgbClr val="002060"/>
                </a:solidFill>
                <a:latin typeface="Cambria" panose="02040503050406030204" pitchFamily="18" charset="0"/>
                <a:cs typeface="Arial" panose="020B0604020202020204" pitchFamily="34" charset="0"/>
              </a:rPr>
              <a:t>I am no longer my mother’s child, I’m tough, I am an adventurer…. </a:t>
            </a:r>
            <a:r>
              <a:rPr lang="en-US" sz="2800" dirty="0">
                <a:solidFill>
                  <a:srgbClr val="002060"/>
                </a:solidFill>
                <a:latin typeface="Cambria" panose="02040503050406030204" pitchFamily="18" charset="0"/>
                <a:cs typeface="Arial" panose="020B0604020202020204" pitchFamily="34" charset="0"/>
              </a:rPr>
              <a:t>As the force from the psychological symbolism subsides, the pharmacological effect takes over to sustain the habit….”</a:t>
            </a:r>
          </a:p>
          <a:p>
            <a:endParaRPr lang="en-US" sz="1600" dirty="0">
              <a:solidFill>
                <a:srgbClr val="002060"/>
              </a:solidFill>
            </a:endParaRPr>
          </a:p>
          <a:p>
            <a:r>
              <a:rPr lang="en-US" sz="2000" b="1" dirty="0">
                <a:solidFill>
                  <a:srgbClr val="002060"/>
                </a:solidFill>
              </a:rPr>
              <a:t>			</a:t>
            </a:r>
            <a:r>
              <a:rPr lang="en-US" sz="2000" b="1" dirty="0">
                <a:solidFill>
                  <a:srgbClr val="002060"/>
                </a:solidFill>
                <a:latin typeface="Cambria" panose="02040503050406030204" pitchFamily="18" charset="0"/>
              </a:rPr>
              <a:t>-An executive at Philip Morris</a:t>
            </a:r>
          </a:p>
          <a:p>
            <a:r>
              <a:rPr lang="en-US" sz="2000" b="1" dirty="0">
                <a:solidFill>
                  <a:srgbClr val="002060"/>
                </a:solidFill>
                <a:latin typeface="Cambria" panose="02040503050406030204" pitchFamily="18" charset="0"/>
              </a:rPr>
              <a:t>			(pulled from an internal document in 1957)</a:t>
            </a:r>
          </a:p>
        </p:txBody>
      </p:sp>
      <p:sp>
        <p:nvSpPr>
          <p:cNvPr id="4" name="Rectangle 3"/>
          <p:cNvSpPr/>
          <p:nvPr/>
        </p:nvSpPr>
        <p:spPr>
          <a:xfrm>
            <a:off x="1766616" y="6301381"/>
            <a:ext cx="8517741" cy="369332"/>
          </a:xfrm>
          <a:prstGeom prst="rect">
            <a:avLst/>
          </a:prstGeom>
        </p:spPr>
        <p:txBody>
          <a:bodyPr wrap="square">
            <a:spAutoFit/>
          </a:bodyPr>
          <a:lstStyle/>
          <a:p>
            <a:pPr algn="ctr"/>
            <a:r>
              <a:rPr lang="en-US"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345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BF4BF4EC-4613-422F-A0F5-B32F4B36FFCB}"/>
              </a:ext>
            </a:extLst>
          </p:cNvPr>
          <p:cNvPicPr>
            <a:picLocks noChangeAspect="1"/>
          </p:cNvPicPr>
          <p:nvPr/>
        </p:nvPicPr>
        <p:blipFill rotWithShape="1">
          <a:blip r:embed="rId2">
            <a:extLst>
              <a:ext uri="{28A0092B-C50C-407E-A947-70E740481C1C}">
                <a14:useLocalDpi xmlns:a14="http://schemas.microsoft.com/office/drawing/2010/main" val="0"/>
              </a:ext>
            </a:extLst>
          </a:blip>
          <a:srcRect l="5038" r="3228"/>
          <a:stretch/>
        </p:blipFill>
        <p:spPr>
          <a:xfrm>
            <a:off x="380184" y="860762"/>
            <a:ext cx="3650640" cy="5396034"/>
          </a:xfrm>
          <a:prstGeom prst="rect">
            <a:avLst/>
          </a:prstGeom>
          <a:effectLst>
            <a:outerShdw blurRad="50800" dist="63500" dir="18900000" algn="bl" rotWithShape="0">
              <a:prstClr val="black">
                <a:alpha val="40000"/>
              </a:prstClr>
            </a:outerShdw>
          </a:effectLst>
        </p:spPr>
      </p:pic>
      <p:sp>
        <p:nvSpPr>
          <p:cNvPr id="2" name="Title 1">
            <a:extLst>
              <a:ext uri="{FF2B5EF4-FFF2-40B4-BE49-F238E27FC236}">
                <a16:creationId xmlns:a16="http://schemas.microsoft.com/office/drawing/2014/main" id="{D8164869-DDD0-4326-936F-9ACB3F5606E1}"/>
              </a:ext>
            </a:extLst>
          </p:cNvPr>
          <p:cNvSpPr>
            <a:spLocks noGrp="1"/>
          </p:cNvSpPr>
          <p:nvPr>
            <p:ph type="title"/>
          </p:nvPr>
        </p:nvSpPr>
        <p:spPr>
          <a:xfrm>
            <a:off x="4394718" y="860763"/>
            <a:ext cx="3359020" cy="5490332"/>
          </a:xfrm>
        </p:spPr>
        <p:txBody>
          <a:bodyPr>
            <a:normAutofit fontScale="90000"/>
          </a:bodyPr>
          <a:lstStyle/>
          <a:p>
            <a:r>
              <a:rPr lang="en-US" sz="2400" dirty="0">
                <a:solidFill>
                  <a:schemeClr val="bg1"/>
                </a:solidFill>
                <a:latin typeface="Arial" panose="020B0604020202020204" pitchFamily="34" charset="0"/>
                <a:cs typeface="Arial" panose="020B0604020202020204" pitchFamily="34" charset="0"/>
              </a:rPr>
              <a:t>Philip Morris used the cowboy image on its commercials because the image  </a:t>
            </a:r>
            <a:r>
              <a:rPr lang="en-US" sz="2400" dirty="0">
                <a:solidFill>
                  <a:srgbClr val="002060"/>
                </a:solidFill>
                <a:latin typeface="Arial" panose="020B0604020202020204" pitchFamily="34" charset="0"/>
                <a:cs typeface="Arial" panose="020B0604020202020204" pitchFamily="34" charset="0"/>
              </a:rPr>
              <a:t>“</a:t>
            </a:r>
            <a:r>
              <a:rPr lang="en-US" sz="2400" i="1" dirty="0">
                <a:solidFill>
                  <a:srgbClr val="002060"/>
                </a:solidFill>
                <a:latin typeface="Arial" panose="020B0604020202020204" pitchFamily="34" charset="0"/>
                <a:cs typeface="Arial" panose="020B0604020202020204" pitchFamily="34" charset="0"/>
              </a:rPr>
              <a:t>would turn the rookie smokers on to Marlboro… the right image to capture the youth market’s fancy…  a perfect symbol of independence and individualistic rebellion.” </a:t>
            </a:r>
            <a:br>
              <a:rPr lang="en-US" sz="2400" i="1" dirty="0">
                <a:solidFill>
                  <a:srgbClr val="002060"/>
                </a:solidFill>
                <a:latin typeface="Arial" panose="020B0604020202020204" pitchFamily="34" charset="0"/>
                <a:cs typeface="Arial" panose="020B0604020202020204" pitchFamily="34" charset="0"/>
              </a:rPr>
            </a:br>
            <a:br>
              <a:rPr lang="en-US" sz="2400" i="1" dirty="0">
                <a:solidFill>
                  <a:schemeClr val="bg1">
                    <a:lumMod val="85000"/>
                  </a:schemeClr>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The Marlboro cowboy was chosen </a:t>
            </a:r>
            <a:r>
              <a:rPr lang="en-US" sz="2400" dirty="0">
                <a:solidFill>
                  <a:srgbClr val="002060"/>
                </a:solidFill>
                <a:latin typeface="Arial" panose="020B0604020202020204" pitchFamily="34" charset="0"/>
                <a:cs typeface="Arial" panose="020B0604020202020204" pitchFamily="34" charset="0"/>
              </a:rPr>
              <a:t>“</a:t>
            </a:r>
            <a:r>
              <a:rPr lang="en-US" sz="2400" i="1" dirty="0">
                <a:solidFill>
                  <a:srgbClr val="002060"/>
                </a:solidFill>
                <a:latin typeface="Arial" panose="020B0604020202020204" pitchFamily="34" charset="0"/>
                <a:cs typeface="Arial" panose="020B0604020202020204" pitchFamily="34" charset="0"/>
              </a:rPr>
              <a:t>because he is close to the earth.  He’s an authentic American hero.  Probably the only one.  And it worked</a:t>
            </a:r>
            <a:r>
              <a:rPr lang="en-US" sz="2400" dirty="0">
                <a:solidFill>
                  <a:srgbClr val="002060"/>
                </a:solidFill>
                <a:latin typeface="Arial" panose="020B0604020202020204" pitchFamily="34" charset="0"/>
                <a:cs typeface="Arial" panose="020B0604020202020204" pitchFamily="34" charset="0"/>
              </a:rPr>
              <a:t>….” </a:t>
            </a:r>
          </a:p>
        </p:txBody>
      </p:sp>
      <p:pic>
        <p:nvPicPr>
          <p:cNvPr id="6" name="Content Placeholder 5" descr="A picture containing man, person, cellphone, phone&#10;&#10;Description generated with very high confidence">
            <a:extLst>
              <a:ext uri="{FF2B5EF4-FFF2-40B4-BE49-F238E27FC236}">
                <a16:creationId xmlns:a16="http://schemas.microsoft.com/office/drawing/2014/main" id="{78560A54-9786-44F7-85AF-6FF6409D428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01657" y="860762"/>
            <a:ext cx="3805680" cy="5490332"/>
          </a:xfrm>
          <a:effectLst>
            <a:outerShdw blurRad="50800" dist="63500" dir="18900000" algn="bl" rotWithShape="0">
              <a:prstClr val="black">
                <a:alpha val="40000"/>
              </a:prstClr>
            </a:outerShdw>
          </a:effectLst>
        </p:spPr>
      </p:pic>
      <p:sp>
        <p:nvSpPr>
          <p:cNvPr id="3" name="Rectangle 2"/>
          <p:cNvSpPr/>
          <p:nvPr/>
        </p:nvSpPr>
        <p:spPr>
          <a:xfrm>
            <a:off x="2926774" y="6460409"/>
            <a:ext cx="6900159" cy="338554"/>
          </a:xfrm>
          <a:prstGeom prst="rect">
            <a:avLst/>
          </a:prstGeom>
        </p:spPr>
        <p:txBody>
          <a:bodyPr wrap="none">
            <a:spAutoFit/>
          </a:bodyPr>
          <a:lstStyle/>
          <a:p>
            <a:r>
              <a:rPr lang="en-US" sz="1600"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45317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osing for the camera&#10;&#10;Description generated with very high confidence">
            <a:extLst>
              <a:ext uri="{FF2B5EF4-FFF2-40B4-BE49-F238E27FC236}">
                <a16:creationId xmlns:a16="http://schemas.microsoft.com/office/drawing/2014/main" id="{08253B33-1A1A-4AB1-9A67-91D927C844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853" y="699795"/>
            <a:ext cx="4197096" cy="5652543"/>
          </a:xfrm>
          <a:effectLst>
            <a:outerShdw blurRad="50800" dist="88900" dir="18900000" algn="bl" rotWithShape="0">
              <a:prstClr val="black">
                <a:alpha val="40000"/>
              </a:prstClr>
            </a:outerShdw>
          </a:effectLst>
        </p:spPr>
      </p:pic>
      <p:pic>
        <p:nvPicPr>
          <p:cNvPr id="7" name="Picture 6" descr="A group of people posing for the camera&#10;&#10;Description generated with very high confidence">
            <a:extLst>
              <a:ext uri="{FF2B5EF4-FFF2-40B4-BE49-F238E27FC236}">
                <a16:creationId xmlns:a16="http://schemas.microsoft.com/office/drawing/2014/main" id="{C5BDFDC3-111A-4540-BAF6-7CB2910D88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5240" y="699795"/>
            <a:ext cx="4157972" cy="5652543"/>
          </a:xfrm>
          <a:prstGeom prst="rect">
            <a:avLst/>
          </a:prstGeom>
          <a:effectLst>
            <a:outerShdw blurRad="50800" dist="88900" dir="18900000" algn="bl" rotWithShape="0">
              <a:prstClr val="black">
                <a:alpha val="40000"/>
              </a:prstClr>
            </a:outerShdw>
          </a:effectLst>
        </p:spPr>
      </p:pic>
      <p:sp>
        <p:nvSpPr>
          <p:cNvPr id="2" name="TextBox 1"/>
          <p:cNvSpPr txBox="1"/>
          <p:nvPr/>
        </p:nvSpPr>
        <p:spPr>
          <a:xfrm>
            <a:off x="5021888" y="1728676"/>
            <a:ext cx="2144022" cy="3108543"/>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Similar marketing strategies, geared toward young consumers </a:t>
            </a:r>
          </a:p>
        </p:txBody>
      </p:sp>
      <p:sp>
        <p:nvSpPr>
          <p:cNvPr id="3" name="Rectangle 2"/>
          <p:cNvSpPr/>
          <p:nvPr/>
        </p:nvSpPr>
        <p:spPr>
          <a:xfrm>
            <a:off x="2280788" y="6406513"/>
            <a:ext cx="7626221" cy="338554"/>
          </a:xfrm>
          <a:prstGeom prst="rect">
            <a:avLst/>
          </a:prstGeom>
        </p:spPr>
        <p:txBody>
          <a:bodyPr wrap="square">
            <a:spAutoFit/>
          </a:bodyPr>
          <a:lstStyle/>
          <a:p>
            <a:r>
              <a:rPr lang="en-US" sz="1600"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9560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7C32380-CB89-4721-AADA-202FB0C583AA}"/>
              </a:ext>
            </a:extLst>
          </p:cNvPr>
          <p:cNvPicPr>
            <a:picLocks noChangeAspect="1"/>
          </p:cNvPicPr>
          <p:nvPr/>
        </p:nvPicPr>
        <p:blipFill rotWithShape="1">
          <a:blip r:embed="rId2">
            <a:extLst>
              <a:ext uri="{28A0092B-C50C-407E-A947-70E740481C1C}">
                <a14:useLocalDpi xmlns:a14="http://schemas.microsoft.com/office/drawing/2010/main" val="0"/>
              </a:ext>
            </a:extLst>
          </a:blip>
          <a:srcRect l="8266"/>
          <a:stretch/>
        </p:blipFill>
        <p:spPr>
          <a:xfrm>
            <a:off x="609397" y="184685"/>
            <a:ext cx="4120700" cy="6090832"/>
          </a:xfrm>
          <a:prstGeom prst="rect">
            <a:avLst/>
          </a:prstGeom>
          <a:effectLst>
            <a:outerShdw blurRad="50800" dist="63500" dir="18900000" algn="bl" rotWithShape="0">
              <a:prstClr val="black">
                <a:alpha val="40000"/>
              </a:prstClr>
            </a:outerShdw>
          </a:effectLst>
        </p:spPr>
      </p:pic>
      <p:pic>
        <p:nvPicPr>
          <p:cNvPr id="11" name="Picture 10">
            <a:extLst>
              <a:ext uri="{FF2B5EF4-FFF2-40B4-BE49-F238E27FC236}">
                <a16:creationId xmlns:a16="http://schemas.microsoft.com/office/drawing/2014/main" id="{5B0BD3E2-E252-43E5-90DF-DDA1E46762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30097" y="2379305"/>
            <a:ext cx="3230225" cy="3256067"/>
          </a:xfrm>
          <a:prstGeom prst="rect">
            <a:avLst/>
          </a:prstGeom>
          <a:effectLst>
            <a:outerShdw blurRad="50800" dist="63500" dir="18900000" algn="bl" rotWithShape="0">
              <a:prstClr val="black">
                <a:alpha val="40000"/>
              </a:prstClr>
            </a:outerShdw>
          </a:effectLst>
        </p:spPr>
      </p:pic>
      <p:sp>
        <p:nvSpPr>
          <p:cNvPr id="2" name="TextBox 1"/>
          <p:cNvSpPr txBox="1"/>
          <p:nvPr/>
        </p:nvSpPr>
        <p:spPr>
          <a:xfrm>
            <a:off x="7028283" y="184685"/>
            <a:ext cx="4994031" cy="2308324"/>
          </a:xfrm>
          <a:prstGeom prst="rect">
            <a:avLst/>
          </a:prstGeom>
          <a:noFill/>
        </p:spPr>
        <p:txBody>
          <a:bodyPr wrap="square" rtlCol="0">
            <a:spAutoFit/>
          </a:bodyPr>
          <a:lstStyle/>
          <a:p>
            <a:pPr algn="ctr"/>
            <a:r>
              <a:rPr lang="en-US" sz="2400" dirty="0">
                <a:solidFill>
                  <a:schemeClr val="bg1"/>
                </a:solidFill>
                <a:latin typeface="Arial" panose="020B0604020202020204" pitchFamily="34" charset="0"/>
                <a:cs typeface="Arial" panose="020B0604020202020204" pitchFamily="34" charset="0"/>
              </a:rPr>
              <a:t>Similarities in marketing approaches between cigarettes and e-cigarettes include use of fun-loving, comical characters, bright colors, and graphics that appeal to   young consumers. </a:t>
            </a:r>
          </a:p>
        </p:txBody>
      </p:sp>
      <p:pic>
        <p:nvPicPr>
          <p:cNvPr id="6" name="Content Placeholder 5" descr="A close up of a fruit&#10;&#10;Description generated with high confidence">
            <a:extLst>
              <a:ext uri="{FF2B5EF4-FFF2-40B4-BE49-F238E27FC236}">
                <a16:creationId xmlns:a16="http://schemas.microsoft.com/office/drawing/2014/main" id="{352D1B4C-CE67-430A-BF13-819E2179A17F}"/>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699413" y="3153745"/>
            <a:ext cx="3219489" cy="3228075"/>
          </a:xfrm>
          <a:effectLst>
            <a:outerShdw blurRad="50800" dist="38100" dir="18900000" algn="bl" rotWithShape="0">
              <a:prstClr val="black">
                <a:alpha val="40000"/>
              </a:prstClr>
            </a:outerShdw>
          </a:effec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62351" y="4431335"/>
            <a:ext cx="2184140" cy="2184140"/>
          </a:xfrm>
          <a:prstGeom prst="rect">
            <a:avLst/>
          </a:prstGeom>
        </p:spPr>
      </p:pic>
      <p:sp>
        <p:nvSpPr>
          <p:cNvPr id="4" name="Rectangle 3"/>
          <p:cNvSpPr/>
          <p:nvPr/>
        </p:nvSpPr>
        <p:spPr>
          <a:xfrm>
            <a:off x="510264" y="6381820"/>
            <a:ext cx="7793980" cy="338554"/>
          </a:xfrm>
          <a:prstGeom prst="rect">
            <a:avLst/>
          </a:prstGeom>
        </p:spPr>
        <p:txBody>
          <a:bodyPr wrap="square">
            <a:spAutoFit/>
          </a:bodyPr>
          <a:lstStyle/>
          <a:p>
            <a:r>
              <a:rPr lang="en-US" sz="1600" dirty="0">
                <a:solidFill>
                  <a:srgbClr val="002060"/>
                </a:solidFill>
                <a:latin typeface="Arial" panose="020B0604020202020204" pitchFamily="34" charset="0"/>
                <a:cs typeface="Arial" panose="020B0604020202020204" pitchFamily="34" charset="0"/>
              </a:rPr>
              <a:t>Source: Housatonic Valley Coalition Against Substance Abuse (HVCASA)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22045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976489" y="180296"/>
            <a:ext cx="8466405"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Juul’s Marketing Strategies to Youth</a:t>
            </a:r>
          </a:p>
        </p:txBody>
      </p:sp>
      <p:sp>
        <p:nvSpPr>
          <p:cNvPr id="3" name="TextBox 2"/>
          <p:cNvSpPr txBox="1"/>
          <p:nvPr/>
        </p:nvSpPr>
        <p:spPr>
          <a:xfrm>
            <a:off x="475358" y="962280"/>
            <a:ext cx="9060527" cy="5139869"/>
          </a:xfrm>
          <a:prstGeom prst="rect">
            <a:avLst/>
          </a:prstGeom>
          <a:noFill/>
        </p:spPr>
        <p:txBody>
          <a:bodyPr wrap="square" rtlCol="0">
            <a:spAutoFit/>
          </a:bodyPr>
          <a:lstStyle/>
          <a:p>
            <a:endParaRPr lang="en-US" sz="1000" dirty="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Product launched through sampling events at </a:t>
            </a:r>
          </a:p>
          <a:p>
            <a:pPr lvl="1"/>
            <a:r>
              <a:rPr lang="en-US" sz="2200" dirty="0">
                <a:solidFill>
                  <a:srgbClr val="002060"/>
                </a:solidFill>
                <a:latin typeface="Arial" panose="020B0604020202020204" pitchFamily="34" charset="0"/>
                <a:cs typeface="Arial" panose="020B0604020202020204" pitchFamily="34" charset="0"/>
              </a:rPr>
              <a:t>	concerts and movies.</a:t>
            </a:r>
          </a:p>
          <a:p>
            <a:pPr marL="800100" lvl="1"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Early “Vaporized” marketing campaign in 2015</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Showed “20-somethings”, (</a:t>
            </a:r>
            <a:r>
              <a:rPr lang="en-US" sz="2000" u="sng" dirty="0">
                <a:solidFill>
                  <a:srgbClr val="002060"/>
                </a:solidFill>
                <a:latin typeface="Arial" panose="020B0604020202020204" pitchFamily="34" charset="0"/>
                <a:cs typeface="Arial" panose="020B0604020202020204" pitchFamily="34" charset="0"/>
              </a:rPr>
              <a:t>not</a:t>
            </a:r>
            <a:r>
              <a:rPr lang="en-US" sz="2000" dirty="0">
                <a:solidFill>
                  <a:srgbClr val="002060"/>
                </a:solidFill>
                <a:latin typeface="Arial" panose="020B0604020202020204" pitchFamily="34" charset="0"/>
                <a:cs typeface="Arial" panose="020B0604020202020204" pitchFamily="34" charset="0"/>
              </a:rPr>
              <a:t> adults), in ads;</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Borrowed images from tobacco marketing;</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Exploited social media – young people forward to friends &amp; followers;</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Paid social media influencers, people with large number of followers, to post on social media;</a:t>
            </a:r>
          </a:p>
          <a:p>
            <a:pPr marL="1257300" lvl="2"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Created Juul #hashtags to drive social media, connect to other posts.</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Juul terminated Instagram and Facebook accounts in Nov. 2018</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Now youth and 3</a:t>
            </a:r>
            <a:r>
              <a:rPr lang="en-US" sz="2000" baseline="30000" dirty="0">
                <a:solidFill>
                  <a:srgbClr val="002060"/>
                </a:solidFill>
                <a:latin typeface="Arial" panose="020B0604020202020204" pitchFamily="34" charset="0"/>
                <a:cs typeface="Arial" panose="020B0604020202020204" pitchFamily="34" charset="0"/>
              </a:rPr>
              <a:t>rd</a:t>
            </a:r>
            <a:r>
              <a:rPr lang="en-US" sz="2000" dirty="0">
                <a:solidFill>
                  <a:srgbClr val="002060"/>
                </a:solidFill>
                <a:latin typeface="Arial" panose="020B0604020202020204" pitchFamily="34" charset="0"/>
                <a:cs typeface="Arial" panose="020B0604020202020204" pitchFamily="34" charset="0"/>
              </a:rPr>
              <a:t> party companies </a:t>
            </a:r>
            <a:r>
              <a:rPr lang="en-US" sz="2000" b="1" i="1" dirty="0">
                <a:solidFill>
                  <a:srgbClr val="002060"/>
                </a:solidFill>
                <a:latin typeface="Arial" panose="020B0604020202020204" pitchFamily="34" charset="0"/>
                <a:cs typeface="Arial" panose="020B0604020202020204" pitchFamily="34" charset="0"/>
              </a:rPr>
              <a:t>drive</a:t>
            </a:r>
            <a:r>
              <a:rPr lang="en-US" sz="2000" dirty="0">
                <a:solidFill>
                  <a:srgbClr val="002060"/>
                </a:solidFill>
                <a:latin typeface="Arial" panose="020B0604020202020204" pitchFamily="34" charset="0"/>
                <a:cs typeface="Arial" panose="020B0604020202020204" pitchFamily="34" charset="0"/>
              </a:rPr>
              <a:t> social media.  Ex: Vaping juice company #juul.</a:t>
            </a:r>
          </a:p>
          <a:p>
            <a:pPr marL="1257300" lvl="2" indent="-34290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p:txBody>
      </p:sp>
      <p:pic>
        <p:nvPicPr>
          <p:cNvPr id="6" name="Picture 6" descr="https://cdn.vox-cdn.com/thumbor/bJESXFR6CmNNYzCQkhPT5QI-pwU=/0x0:3022x1906/1200x0/filters:focal(0x0:3022x1906):no_upscale()/cdn.vox-cdn.com/uploads/chorus_asset/file/13711696/Screen_Shot_2019_01_24_at_1.25.46_PM.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82274" y="960856"/>
            <a:ext cx="2869751" cy="1810335"/>
          </a:xfrm>
          <a:prstGeom prst="rect">
            <a:avLst/>
          </a:prstGeom>
          <a:noFill/>
          <a:ln>
            <a:solidFill>
              <a:srgbClr val="002060"/>
            </a:solidFill>
          </a:ln>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7" name="Picture 2" descr="https://cdn.vox-cdn.com/uploads/chorus_asset/file/13711691/Juul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4638" y="4208106"/>
            <a:ext cx="2387387" cy="2342343"/>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447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89579" y="179905"/>
            <a:ext cx="8403010" cy="1095185"/>
          </a:xfrm>
        </p:spPr>
        <p:txBody>
          <a:bodyPr>
            <a:noAutofit/>
          </a:bodyPr>
          <a:lstStyle/>
          <a:p>
            <a:r>
              <a:rPr lang="en-US" sz="4000" b="1" dirty="0">
                <a:solidFill>
                  <a:srgbClr val="002060"/>
                </a:solidFill>
                <a:latin typeface="Arial" panose="020B0604020202020204" pitchFamily="34" charset="0"/>
                <a:cs typeface="Arial" panose="020B0604020202020204" pitchFamily="34" charset="0"/>
              </a:rPr>
              <a:t>Tobacco’s Toll in Connecticut</a:t>
            </a:r>
          </a:p>
        </p:txBody>
      </p:sp>
      <p:sp>
        <p:nvSpPr>
          <p:cNvPr id="4" name="TextBox 3"/>
          <p:cNvSpPr txBox="1"/>
          <p:nvPr/>
        </p:nvSpPr>
        <p:spPr>
          <a:xfrm>
            <a:off x="680216" y="1113546"/>
            <a:ext cx="8293628" cy="5293757"/>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Tobacco use is the leading preventable cause of death, killing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4,300 </a:t>
            </a:r>
            <a:r>
              <a:rPr lang="en-US" sz="2400" dirty="0">
                <a:solidFill>
                  <a:srgbClr val="002060"/>
                </a:solidFill>
                <a:latin typeface="Arial" panose="020B0604020202020204" pitchFamily="34" charset="0"/>
                <a:cs typeface="Arial" panose="020B0604020202020204" pitchFamily="34" charset="0"/>
              </a:rPr>
              <a:t>people a year in Connecticut.</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Tobacco use costs Connecticut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$2.03 billion </a:t>
            </a:r>
            <a:r>
              <a:rPr lang="en-US" sz="2400" dirty="0">
                <a:solidFill>
                  <a:srgbClr val="002060"/>
                </a:solidFill>
                <a:latin typeface="Arial" panose="020B0604020202020204" pitchFamily="34" charset="0"/>
                <a:cs typeface="Arial" panose="020B0604020202020204" pitchFamily="34" charset="0"/>
              </a:rPr>
              <a:t>in health care costs each year.</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Nearly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90%</a:t>
            </a:r>
            <a:r>
              <a:rPr lang="en-US" sz="2400" dirty="0">
                <a:solidFill>
                  <a:srgbClr val="002060"/>
                </a:solidFill>
                <a:latin typeface="Arial" panose="020B0604020202020204" pitchFamily="34" charset="0"/>
                <a:cs typeface="Arial" panose="020B0604020202020204" pitchFamily="34" charset="0"/>
              </a:rPr>
              <a:t> of lung cancer deaths,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in 3 </a:t>
            </a:r>
            <a:r>
              <a:rPr lang="en-US" sz="2400" dirty="0">
                <a:solidFill>
                  <a:srgbClr val="002060"/>
                </a:solidFill>
                <a:latin typeface="Arial" panose="020B0604020202020204" pitchFamily="34" charset="0"/>
                <a:cs typeface="Arial" panose="020B0604020202020204" pitchFamily="34" charset="0"/>
              </a:rPr>
              <a:t>cancer deaths and nearly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 in 3 </a:t>
            </a:r>
            <a:r>
              <a:rPr lang="en-US" sz="2400" dirty="0">
                <a:solidFill>
                  <a:srgbClr val="002060"/>
                </a:solidFill>
                <a:latin typeface="Arial" panose="020B0604020202020204" pitchFamily="34" charset="0"/>
                <a:cs typeface="Arial" panose="020B0604020202020204" pitchFamily="34" charset="0"/>
              </a:rPr>
              <a:t>deaths from heart disease are tobacco related.</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95%</a:t>
            </a:r>
            <a:r>
              <a:rPr lang="en-US" sz="2400" dirty="0">
                <a:solidFill>
                  <a:srgbClr val="002060"/>
                </a:solidFill>
                <a:latin typeface="Arial" panose="020B0604020202020204" pitchFamily="34" charset="0"/>
                <a:cs typeface="Arial" panose="020B0604020202020204" pitchFamily="34" charset="0"/>
              </a:rPr>
              <a:t> of adult smokers began before they turned 21.</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56,000</a:t>
            </a:r>
            <a:r>
              <a:rPr lang="en-US" sz="2400" dirty="0">
                <a:solidFill>
                  <a:srgbClr val="002060"/>
                </a:solidFill>
                <a:latin typeface="Arial" panose="020B0604020202020204" pitchFamily="34" charset="0"/>
                <a:cs typeface="Arial" panose="020B0604020202020204" pitchFamily="34" charset="0"/>
              </a:rPr>
              <a:t> kids alive today in Connecticut will die prematurely from tobacco use.</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Big Tobacco spends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$72 million</a:t>
            </a:r>
            <a:r>
              <a:rPr lang="en-US" sz="2400" dirty="0">
                <a:solidFill>
                  <a:srgbClr val="002060"/>
                </a:solidFill>
                <a:latin typeface="Arial" panose="020B0604020202020204" pitchFamily="34" charset="0"/>
                <a:cs typeface="Arial" panose="020B0604020202020204" pitchFamily="34" charset="0"/>
              </a:rPr>
              <a:t> per year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 Connecticut alone </a:t>
            </a:r>
            <a:r>
              <a:rPr lang="en-US" sz="2400" dirty="0">
                <a:solidFill>
                  <a:srgbClr val="002060"/>
                </a:solidFill>
                <a:latin typeface="Arial" panose="020B0604020202020204" pitchFamily="34" charset="0"/>
                <a:cs typeface="Arial" panose="020B0604020202020204" pitchFamily="34" charset="0"/>
              </a:rPr>
              <a:t>marketing their products</a:t>
            </a:r>
            <a:r>
              <a:rPr lang="en-US" sz="2400" b="1" dirty="0">
                <a:solidFill>
                  <a:srgbClr val="002060"/>
                </a:solidFill>
                <a:latin typeface="Arial" panose="020B0604020202020204" pitchFamily="34" charset="0"/>
                <a:cs typeface="Arial" panose="020B0604020202020204" pitchFamily="34" charset="0"/>
              </a:rPr>
              <a: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2681" y="1427584"/>
            <a:ext cx="3442518" cy="344251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3146" y="1739257"/>
            <a:ext cx="1622751" cy="2532492"/>
          </a:xfrm>
          <a:prstGeom prst="rect">
            <a:avLst/>
          </a:prstGeom>
        </p:spPr>
      </p:pic>
    </p:spTree>
    <p:extLst>
      <p:ext uri="{BB962C8B-B14F-4D97-AF65-F5344CB8AC3E}">
        <p14:creationId xmlns:p14="http://schemas.microsoft.com/office/powerpoint/2010/main" val="5577588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cdn.vox-cdn.com/uploads/chorus_asset/file/13711656/JUUL_Marlboro_comparison.00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306" y="2942567"/>
            <a:ext cx="6131379" cy="3448902"/>
          </a:xfrm>
          <a:prstGeom prst="rect">
            <a:avLst/>
          </a:prstGeom>
          <a:noFill/>
          <a:ln>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2" name="Picture 8" descr="https://cdn.vox-cdn.com/thumbor/E2Qi1e2UmNZxy3EpUVITGObE230=/0x0:2346x1152/1200x0/filters:focal(0x0:2346x1152):no_upscale()/cdn.vox-cdn.com/uploads/chorus_asset/file/13712369/Screen_Shot_2019_01_24_at_5.21.46_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437" y="409610"/>
            <a:ext cx="6363429" cy="3123383"/>
          </a:xfrm>
          <a:prstGeom prst="rect">
            <a:avLst/>
          </a:prstGeom>
          <a:noFill/>
          <a:ln w="12700">
            <a:noFill/>
          </a:ln>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4306" y="950785"/>
            <a:ext cx="4568901" cy="1200329"/>
          </a:xfrm>
          <a:prstGeom prst="rect">
            <a:avLst/>
          </a:prstGeom>
          <a:noFill/>
        </p:spPr>
        <p:txBody>
          <a:bodyPr wrap="square" rtlCol="0">
            <a:spAutoFit/>
          </a:bodyPr>
          <a:lstStyle/>
          <a:p>
            <a:pPr algn="ctr"/>
            <a:r>
              <a:rPr lang="en-US" sz="3600" b="1" dirty="0">
                <a:solidFill>
                  <a:srgbClr val="002060"/>
                </a:solidFill>
                <a:latin typeface="Arial" panose="020B0604020202020204" pitchFamily="34" charset="0"/>
                <a:cs typeface="Arial" panose="020B0604020202020204" pitchFamily="34" charset="0"/>
              </a:rPr>
              <a:t>Some examples of Juul’s ad marketing</a:t>
            </a:r>
          </a:p>
        </p:txBody>
      </p:sp>
      <p:sp>
        <p:nvSpPr>
          <p:cNvPr id="3" name="Rectangle 2"/>
          <p:cNvSpPr/>
          <p:nvPr/>
        </p:nvSpPr>
        <p:spPr>
          <a:xfrm>
            <a:off x="7521230" y="4140073"/>
            <a:ext cx="3219664" cy="1200329"/>
          </a:xfrm>
          <a:prstGeom prst="rect">
            <a:avLst/>
          </a:prstGeom>
        </p:spPr>
        <p:txBody>
          <a:bodyPr wrap="none">
            <a:spAutoFit/>
          </a:bodyPr>
          <a:lstStyle/>
          <a:p>
            <a:pPr algn="ctr"/>
            <a:r>
              <a:rPr lang="en-US" sz="3600" b="1" dirty="0">
                <a:solidFill>
                  <a:srgbClr val="002060"/>
                </a:solidFill>
                <a:latin typeface="Arial" panose="020B0604020202020204" pitchFamily="34" charset="0"/>
                <a:cs typeface="Arial" panose="020B0604020202020204" pitchFamily="34" charset="0"/>
              </a:rPr>
              <a:t>as compared </a:t>
            </a:r>
          </a:p>
          <a:p>
            <a:pPr algn="ctr"/>
            <a:r>
              <a:rPr lang="en-US" sz="3600" b="1" dirty="0">
                <a:solidFill>
                  <a:srgbClr val="002060"/>
                </a:solidFill>
                <a:latin typeface="Arial" panose="020B0604020202020204" pitchFamily="34" charset="0"/>
                <a:cs typeface="Arial" panose="020B0604020202020204" pitchFamily="34" charset="0"/>
              </a:rPr>
              <a:t>to  Marlboro’s</a:t>
            </a:r>
          </a:p>
        </p:txBody>
      </p:sp>
    </p:spTree>
    <p:extLst>
      <p:ext uri="{BB962C8B-B14F-4D97-AF65-F5344CB8AC3E}">
        <p14:creationId xmlns:p14="http://schemas.microsoft.com/office/powerpoint/2010/main" val="1412749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44" t="218" r="2645" b="552"/>
          <a:stretch/>
        </p:blipFill>
        <p:spPr>
          <a:xfrm>
            <a:off x="260116" y="690465"/>
            <a:ext cx="11673737" cy="5153271"/>
          </a:xfrm>
          <a:prstGeom prst="rect">
            <a:avLst/>
          </a:prstGeom>
          <a:effectLst>
            <a:outerShdw blurRad="127000" dist="38100" dir="18900000" algn="bl" rotWithShape="0">
              <a:prstClr val="black">
                <a:alpha val="40000"/>
              </a:prstClr>
            </a:outerShdw>
          </a:effectLst>
        </p:spPr>
      </p:pic>
    </p:spTree>
    <p:extLst>
      <p:ext uri="{BB962C8B-B14F-4D97-AF65-F5344CB8AC3E}">
        <p14:creationId xmlns:p14="http://schemas.microsoft.com/office/powerpoint/2010/main" val="3565590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FB9EFE-E4E6-4B4F-86A6-ED03A3E1FFE8}"/>
              </a:ext>
            </a:extLst>
          </p:cNvPr>
          <p:cNvSpPr>
            <a:spLocks noGrp="1"/>
          </p:cNvSpPr>
          <p:nvPr>
            <p:ph type="title"/>
          </p:nvPr>
        </p:nvSpPr>
        <p:spPr>
          <a:xfrm>
            <a:off x="838200" y="365127"/>
            <a:ext cx="10515600" cy="1000536"/>
          </a:xfrm>
        </p:spPr>
        <p:txBody>
          <a:bodyPr>
            <a:noAutofit/>
          </a:bodyPr>
          <a:lstStyle/>
          <a:p>
            <a:pPr algn="ctr"/>
            <a:r>
              <a:rPr lang="en-US" sz="3600" b="1" dirty="0">
                <a:solidFill>
                  <a:srgbClr val="002060"/>
                </a:solidFill>
                <a:latin typeface="Arial" panose="020B0604020202020204" pitchFamily="34" charset="0"/>
                <a:cs typeface="Arial" panose="020B0604020202020204" pitchFamily="34" charset="0"/>
              </a:rPr>
              <a:t>Connecticut High School Students’</a:t>
            </a:r>
            <a:br>
              <a:rPr lang="en-US" sz="3600" b="1" dirty="0">
                <a:solidFill>
                  <a:srgbClr val="002060"/>
                </a:solidFill>
                <a:latin typeface="Arial" panose="020B0604020202020204" pitchFamily="34" charset="0"/>
                <a:cs typeface="Arial" panose="020B0604020202020204" pitchFamily="34" charset="0"/>
              </a:rPr>
            </a:br>
            <a:r>
              <a:rPr lang="en-US" sz="3600" b="1" dirty="0">
                <a:solidFill>
                  <a:srgbClr val="002060"/>
                </a:solidFill>
                <a:latin typeface="Arial" panose="020B0604020202020204" pitchFamily="34" charset="0"/>
                <a:cs typeface="Arial" panose="020B0604020202020204" pitchFamily="34" charset="0"/>
              </a:rPr>
              <a:t>Exposure To Advertisements</a:t>
            </a:r>
          </a:p>
        </p:txBody>
      </p:sp>
      <p:pic>
        <p:nvPicPr>
          <p:cNvPr id="7" name="Content Placeholder 6">
            <a:extLst>
              <a:ext uri="{FF2B5EF4-FFF2-40B4-BE49-F238E27FC236}">
                <a16:creationId xmlns:a16="http://schemas.microsoft.com/office/drawing/2014/main" id="{8DA43744-3646-44A0-BE5C-7A808DA03896}"/>
              </a:ext>
            </a:extLst>
          </p:cNvPr>
          <p:cNvPicPr>
            <a:picLocks noGrp="1" noChangeAspect="1"/>
          </p:cNvPicPr>
          <p:nvPr>
            <p:ph sz="half" idx="1"/>
          </p:nvPr>
        </p:nvPicPr>
        <p:blipFill>
          <a:blip r:embed="rId2"/>
          <a:stretch>
            <a:fillRect/>
          </a:stretch>
        </p:blipFill>
        <p:spPr>
          <a:xfrm>
            <a:off x="725162" y="1684849"/>
            <a:ext cx="5846120" cy="4808024"/>
          </a:xfrm>
          <a:prstGeom prst="rect">
            <a:avLst/>
          </a:prstGeom>
          <a:effectLst>
            <a:outerShdw blurRad="50800" dist="38100" dir="18900000" algn="bl" rotWithShape="0">
              <a:prstClr val="black">
                <a:alpha val="40000"/>
              </a:prstClr>
            </a:outerShdw>
          </a:effectLst>
        </p:spPr>
      </p:pic>
      <p:sp>
        <p:nvSpPr>
          <p:cNvPr id="6" name="Content Placeholder 5">
            <a:extLst>
              <a:ext uri="{FF2B5EF4-FFF2-40B4-BE49-F238E27FC236}">
                <a16:creationId xmlns:a16="http://schemas.microsoft.com/office/drawing/2014/main" id="{5BA9FC22-4176-440F-AB81-563CCCD84A43}"/>
              </a:ext>
            </a:extLst>
          </p:cNvPr>
          <p:cNvSpPr>
            <a:spLocks noGrp="1"/>
          </p:cNvSpPr>
          <p:nvPr>
            <p:ph sz="half" idx="2"/>
          </p:nvPr>
        </p:nvSpPr>
        <p:spPr>
          <a:xfrm>
            <a:off x="7036230" y="1825625"/>
            <a:ext cx="4317569" cy="4053400"/>
          </a:xfrm>
        </p:spPr>
        <p:txBody>
          <a:bodyPr>
            <a:normAutofit lnSpcReduction="10000"/>
          </a:bodyPr>
          <a:lstStyle/>
          <a:p>
            <a:pPr>
              <a:buFont typeface="Wingdings" panose="05000000000000000000" pitchFamily="2" charset="2"/>
              <a:buChar char="§"/>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49.1% </a:t>
            </a:r>
            <a:r>
              <a:rPr lang="en-US" dirty="0">
                <a:solidFill>
                  <a:srgbClr val="002060"/>
                </a:solidFill>
                <a:latin typeface="Arial" panose="020B0604020202020204" pitchFamily="34" charset="0"/>
                <a:cs typeface="Arial" panose="020B0604020202020204" pitchFamily="34" charset="0"/>
              </a:rPr>
              <a:t>knew they were exposed to ads and promos for tobacco products in stores</a:t>
            </a:r>
          </a:p>
          <a:p>
            <a:pPr marL="0" indent="0">
              <a:buNone/>
            </a:pP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16.8% </a:t>
            </a:r>
            <a:r>
              <a:rPr lang="en-US" dirty="0">
                <a:solidFill>
                  <a:srgbClr val="002060"/>
                </a:solidFill>
                <a:latin typeface="Arial" panose="020B0604020202020204" pitchFamily="34" charset="0"/>
                <a:cs typeface="Arial" panose="020B0604020202020204" pitchFamily="34" charset="0"/>
              </a:rPr>
              <a:t>saw tobacco use on tv or in the movies</a:t>
            </a:r>
          </a:p>
          <a:p>
            <a:pPr marL="0" indent="0">
              <a:buNone/>
            </a:pPr>
            <a:endParaRPr lang="en-US" dirty="0">
              <a:solidFill>
                <a:srgbClr val="002060"/>
              </a:solidFill>
              <a:latin typeface="Arial" panose="020B0604020202020204" pitchFamily="34" charset="0"/>
              <a:cs typeface="Arial" panose="020B0604020202020204" pitchFamily="34" charset="0"/>
            </a:endParaRPr>
          </a:p>
          <a:p>
            <a:pPr>
              <a:buFont typeface="Wingdings" panose="05000000000000000000" pitchFamily="2" charset="2"/>
              <a:buChar char="§"/>
            </a:pPr>
            <a:r>
              <a:rPr lang="en-US"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11.6% </a:t>
            </a:r>
            <a:r>
              <a:rPr lang="en-US" dirty="0">
                <a:solidFill>
                  <a:srgbClr val="002060"/>
                </a:solidFill>
                <a:latin typeface="Arial" panose="020B0604020202020204" pitchFamily="34" charset="0"/>
                <a:cs typeface="Arial" panose="020B0604020202020204" pitchFamily="34" charset="0"/>
              </a:rPr>
              <a:t>were exposed to ads and promos for e-cigarettes on the internet, in print, or on television</a:t>
            </a:r>
          </a:p>
        </p:txBody>
      </p:sp>
      <p:sp>
        <p:nvSpPr>
          <p:cNvPr id="10" name="TextBox 9">
            <a:extLst>
              <a:ext uri="{FF2B5EF4-FFF2-40B4-BE49-F238E27FC236}">
                <a16:creationId xmlns:a16="http://schemas.microsoft.com/office/drawing/2014/main" id="{16AC76F7-5F9E-4771-8733-5A0A58227021}"/>
              </a:ext>
            </a:extLst>
          </p:cNvPr>
          <p:cNvSpPr txBox="1"/>
          <p:nvPr/>
        </p:nvSpPr>
        <p:spPr>
          <a:xfrm>
            <a:off x="6896746" y="6044339"/>
            <a:ext cx="4883576"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the 2017 CT Youth Tobacco Survey</a:t>
            </a:r>
          </a:p>
        </p:txBody>
      </p:sp>
    </p:spTree>
    <p:extLst>
      <p:ext uri="{BB962C8B-B14F-4D97-AF65-F5344CB8AC3E}">
        <p14:creationId xmlns:p14="http://schemas.microsoft.com/office/powerpoint/2010/main" val="30821837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E965CE0-18DA-45BA-917C-130077903A5F}"/>
              </a:ext>
            </a:extLst>
          </p:cNvPr>
          <p:cNvSpPr>
            <a:spLocks noGrp="1"/>
          </p:cNvSpPr>
          <p:nvPr>
            <p:ph type="title"/>
          </p:nvPr>
        </p:nvSpPr>
        <p:spPr>
          <a:xfrm>
            <a:off x="713110" y="189103"/>
            <a:ext cx="11150789" cy="866520"/>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Current Connecticut Laws</a:t>
            </a:r>
          </a:p>
        </p:txBody>
      </p:sp>
      <p:sp>
        <p:nvSpPr>
          <p:cNvPr id="7" name="Content Placeholder 6">
            <a:extLst>
              <a:ext uri="{FF2B5EF4-FFF2-40B4-BE49-F238E27FC236}">
                <a16:creationId xmlns:a16="http://schemas.microsoft.com/office/drawing/2014/main" id="{7AB9CE86-4130-490B-A024-32E5F96A59CF}"/>
              </a:ext>
            </a:extLst>
          </p:cNvPr>
          <p:cNvSpPr>
            <a:spLocks noGrp="1"/>
          </p:cNvSpPr>
          <p:nvPr>
            <p:ph idx="1"/>
          </p:nvPr>
        </p:nvSpPr>
        <p:spPr>
          <a:xfrm>
            <a:off x="820771" y="1055623"/>
            <a:ext cx="10935463" cy="4683079"/>
          </a:xfrm>
        </p:spPr>
        <p:txBody>
          <a:bodyPr>
            <a:noAutofit/>
          </a:bodyPr>
          <a:lstStyle/>
          <a:p>
            <a:pPr>
              <a:spcBef>
                <a:spcPts val="1800"/>
              </a:spcBef>
              <a:spcAft>
                <a:spcPts val="1200"/>
              </a:spcAft>
            </a:pPr>
            <a:r>
              <a:rPr lang="en-US" sz="2500" dirty="0">
                <a:solidFill>
                  <a:srgbClr val="002060"/>
                </a:solidFill>
                <a:latin typeface="Arial" panose="020B0604020202020204" pitchFamily="34" charset="0"/>
                <a:cs typeface="Arial" panose="020B0604020202020204" pitchFamily="34" charset="0"/>
              </a:rPr>
              <a:t>Smoking, ENDS use, any similar device may not be used on school property when school is in session or when student activities are being conducted.</a:t>
            </a:r>
          </a:p>
          <a:p>
            <a:pPr>
              <a:spcBef>
                <a:spcPts val="1800"/>
              </a:spcBef>
              <a:spcAft>
                <a:spcPts val="1200"/>
              </a:spcAft>
            </a:pPr>
            <a:r>
              <a:rPr lang="en-US" sz="2500" dirty="0">
                <a:solidFill>
                  <a:srgbClr val="002060"/>
                </a:solidFill>
                <a:latin typeface="Arial" panose="020B0604020202020204" pitchFamily="34" charset="0"/>
                <a:cs typeface="Arial" panose="020B0604020202020204" pitchFamily="34" charset="0"/>
              </a:rPr>
              <a:t>[CT Clean Indoor Air Act:  State Statute §19a-342 and §19a-342a] </a:t>
            </a:r>
          </a:p>
          <a:p>
            <a:pPr>
              <a:spcBef>
                <a:spcPts val="1800"/>
              </a:spcBef>
              <a:spcAft>
                <a:spcPts val="1200"/>
              </a:spcAft>
            </a:pPr>
            <a:r>
              <a:rPr lang="en-US" sz="2500" dirty="0">
                <a:solidFill>
                  <a:srgbClr val="002060"/>
                </a:solidFill>
                <a:latin typeface="Arial" panose="020B0604020202020204" pitchFamily="34" charset="0"/>
                <a:cs typeface="Arial" panose="020B0604020202020204" pitchFamily="34" charset="0"/>
              </a:rPr>
              <a:t>Municipalities have the authority to reduce smoking and tobacco use on their properties. [State Statute §7-148 (f)] </a:t>
            </a:r>
          </a:p>
          <a:p>
            <a:pPr lvl="1">
              <a:spcBef>
                <a:spcPts val="1800"/>
              </a:spcBef>
              <a:spcAft>
                <a:spcPts val="1200"/>
              </a:spcAft>
              <a:buFont typeface="Wingdings" panose="05000000000000000000" pitchFamily="2" charset="2"/>
              <a:buChar char="ü"/>
            </a:pPr>
            <a:r>
              <a:rPr lang="en-US" sz="2500" dirty="0">
                <a:solidFill>
                  <a:srgbClr val="002060"/>
                </a:solidFill>
                <a:latin typeface="Arial" panose="020B0604020202020204" pitchFamily="34" charset="0"/>
                <a:cs typeface="Arial" panose="020B0604020202020204" pitchFamily="34" charset="0"/>
              </a:rPr>
              <a:t>School districts have implemented </a:t>
            </a:r>
            <a:r>
              <a:rPr lang="en-US" sz="2500" u="sng" dirty="0">
                <a:solidFill>
                  <a:srgbClr val="002060"/>
                </a:solidFill>
                <a:latin typeface="Arial" panose="020B0604020202020204" pitchFamily="34" charset="0"/>
                <a:cs typeface="Arial" panose="020B0604020202020204" pitchFamily="34" charset="0"/>
              </a:rPr>
              <a:t>complete</a:t>
            </a:r>
            <a:r>
              <a:rPr lang="en-US" sz="2500" dirty="0">
                <a:solidFill>
                  <a:srgbClr val="002060"/>
                </a:solidFill>
                <a:latin typeface="Arial" panose="020B0604020202020204" pitchFamily="34" charset="0"/>
                <a:cs typeface="Arial" panose="020B0604020202020204" pitchFamily="34" charset="0"/>
              </a:rPr>
              <a:t> property policies, 24/7</a:t>
            </a:r>
          </a:p>
          <a:p>
            <a:pPr lvl="1">
              <a:spcBef>
                <a:spcPts val="1800"/>
              </a:spcBef>
              <a:spcAft>
                <a:spcPts val="1200"/>
              </a:spcAft>
              <a:buFont typeface="Wingdings" panose="05000000000000000000" pitchFamily="2" charset="2"/>
              <a:buChar char="ü"/>
            </a:pPr>
            <a:r>
              <a:rPr lang="en-US" sz="2500" dirty="0">
                <a:solidFill>
                  <a:srgbClr val="002060"/>
                </a:solidFill>
                <a:latin typeface="Arial" panose="020B0604020202020204" pitchFamily="34" charset="0"/>
                <a:cs typeface="Arial" panose="020B0604020202020204" pitchFamily="34" charset="0"/>
              </a:rPr>
              <a:t>Some district policies still need </a:t>
            </a:r>
            <a:r>
              <a:rPr lang="en-US" sz="2500" b="1" i="1" dirty="0">
                <a:solidFill>
                  <a:srgbClr val="002060"/>
                </a:solidFill>
                <a:latin typeface="Arial" panose="020B0604020202020204" pitchFamily="34" charset="0"/>
                <a:cs typeface="Arial" panose="020B0604020202020204" pitchFamily="34" charset="0"/>
              </a:rPr>
              <a:t>updated language </a:t>
            </a:r>
            <a:r>
              <a:rPr lang="en-US" sz="2500" dirty="0">
                <a:solidFill>
                  <a:srgbClr val="002060"/>
                </a:solidFill>
                <a:latin typeface="Arial" panose="020B0604020202020204" pitchFamily="34" charset="0"/>
                <a:cs typeface="Arial" panose="020B0604020202020204" pitchFamily="34" charset="0"/>
              </a:rPr>
              <a:t>to cover vaping </a:t>
            </a:r>
          </a:p>
          <a:p>
            <a:pPr lvl="1">
              <a:spcBef>
                <a:spcPts val="1800"/>
              </a:spcBef>
              <a:spcAft>
                <a:spcPts val="1200"/>
              </a:spcAft>
              <a:buFont typeface="Wingdings" panose="05000000000000000000" pitchFamily="2" charset="2"/>
              <a:buChar char="ü"/>
            </a:pPr>
            <a:endParaRPr lang="en-US" sz="2800"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1459830" y="5650357"/>
            <a:ext cx="9657347" cy="830997"/>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w="12700">
            <a:solidFill>
              <a:srgbClr val="002060"/>
            </a:solidFill>
          </a:ln>
          <a:effectLst>
            <a:outerShdw blurRad="50800" dist="38100" dir="18900000" algn="bl" rotWithShape="0">
              <a:prstClr val="black">
                <a:alpha val="40000"/>
              </a:prstClr>
            </a:outerShdw>
          </a:effectLst>
        </p:spPr>
        <p:txBody>
          <a:bodyPr wrap="square" rtlCol="0">
            <a:spAutoFit/>
          </a:bodyPr>
          <a:lstStyle/>
          <a:p>
            <a:pPr algn="ctr"/>
            <a:r>
              <a:rPr lang="en-US" sz="2400" b="1" i="1" dirty="0">
                <a:solidFill>
                  <a:srgbClr val="002060"/>
                </a:solidFill>
                <a:latin typeface="Arial" panose="020B0604020202020204" pitchFamily="34" charset="0"/>
                <a:cs typeface="Arial" panose="020B0604020202020204" pitchFamily="34" charset="0"/>
              </a:rPr>
              <a:t>There is NO “RIGHT” to smoke  or vape.</a:t>
            </a:r>
          </a:p>
          <a:p>
            <a:pPr algn="ctr"/>
            <a:r>
              <a:rPr lang="en-US" sz="2400" b="1" i="1" dirty="0">
                <a:solidFill>
                  <a:srgbClr val="002060"/>
                </a:solidFill>
                <a:latin typeface="Arial" panose="020B0604020202020204" pitchFamily="34" charset="0"/>
                <a:cs typeface="Arial" panose="020B0604020202020204" pitchFamily="34" charset="0"/>
              </a:rPr>
              <a:t>Smokers are not a protected class.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4196" y="5738702"/>
            <a:ext cx="718458" cy="629848"/>
          </a:xfrm>
          <a:prstGeom prst="rect">
            <a:avLst/>
          </a:prstGeom>
        </p:spPr>
      </p:pic>
    </p:spTree>
    <p:extLst>
      <p:ext uri="{BB962C8B-B14F-4D97-AF65-F5344CB8AC3E}">
        <p14:creationId xmlns:p14="http://schemas.microsoft.com/office/powerpoint/2010/main" val="4175769285"/>
      </p:ext>
    </p:extLst>
  </p:cSld>
  <p:clrMapOvr>
    <a:masterClrMapping/>
  </p:clrMapOvr>
  <p:transition spd="slow">
    <p:pull/>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9447" y="242596"/>
            <a:ext cx="11050291" cy="811763"/>
          </a:xfrm>
        </p:spPr>
        <p:txBody>
          <a:bodyPr>
            <a:normAutofit/>
          </a:bodyPr>
          <a:lstStyle/>
          <a:p>
            <a:pPr algn="ctr"/>
            <a:r>
              <a:rPr lang="en-US" sz="3600" b="1" dirty="0">
                <a:solidFill>
                  <a:srgbClr val="002060"/>
                </a:solidFill>
                <a:latin typeface="Arial" panose="020B0604020202020204" pitchFamily="34" charset="0"/>
                <a:cs typeface="Arial" panose="020B0604020202020204" pitchFamily="34" charset="0"/>
              </a:rPr>
              <a:t>Tobacco &amp; ENDS Products Regulation in Connecticut</a:t>
            </a:r>
          </a:p>
        </p:txBody>
      </p:sp>
      <p:sp>
        <p:nvSpPr>
          <p:cNvPr id="8" name="TextBox 7"/>
          <p:cNvSpPr txBox="1"/>
          <p:nvPr/>
        </p:nvSpPr>
        <p:spPr>
          <a:xfrm>
            <a:off x="806531" y="1125511"/>
            <a:ext cx="10336125" cy="4955203"/>
          </a:xfrm>
          <a:prstGeom prst="rect">
            <a:avLst/>
          </a:prstGeom>
          <a:noFill/>
        </p:spPr>
        <p:txBody>
          <a:bodyPr wrap="square" rtlCol="0">
            <a:spAutoFit/>
          </a:bodyPr>
          <a:lstStyle/>
          <a:p>
            <a:r>
              <a:rPr lang="en-US" sz="2800" b="1" dirty="0">
                <a:solidFill>
                  <a:srgbClr val="002060"/>
                </a:solidFill>
                <a:latin typeface="Arial" panose="020B0604020202020204" pitchFamily="34" charset="0"/>
                <a:cs typeface="Arial" panose="020B0604020202020204" pitchFamily="34" charset="0"/>
              </a:rPr>
              <a:t>CT Public Act No. 19-13</a:t>
            </a:r>
            <a:r>
              <a:rPr lang="en-US" sz="2800" dirty="0">
                <a:solidFill>
                  <a:srgbClr val="002060"/>
                </a:solidFill>
                <a:latin typeface="Arial" panose="020B0604020202020204" pitchFamily="34" charset="0"/>
                <a:cs typeface="Arial" panose="020B0604020202020204" pitchFamily="34" charset="0"/>
              </a:rPr>
              <a:t>: </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Prohibits the sale, giving or delivery of any cigarettes, tobacco products, Electronic Nicotine Delivery System and vapor products to persons under age 21. </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Fines for sales or delivery increased to not more than $300 (1</a:t>
            </a:r>
            <a:r>
              <a:rPr lang="en-US" sz="2400" baseline="30000" dirty="0">
                <a:solidFill>
                  <a:srgbClr val="002060"/>
                </a:solidFill>
                <a:latin typeface="Arial" panose="020B0604020202020204" pitchFamily="34" charset="0"/>
                <a:cs typeface="Arial" panose="020B0604020202020204" pitchFamily="34" charset="0"/>
              </a:rPr>
              <a:t>st</a:t>
            </a:r>
            <a:r>
              <a:rPr lang="en-US" sz="2400" dirty="0">
                <a:solidFill>
                  <a:srgbClr val="002060"/>
                </a:solidFill>
                <a:latin typeface="Arial" panose="020B0604020202020204" pitchFamily="34" charset="0"/>
                <a:cs typeface="Arial" panose="020B0604020202020204" pitchFamily="34" charset="0"/>
              </a:rPr>
              <a:t> offense), $750 (2</a:t>
            </a:r>
            <a:r>
              <a:rPr lang="en-US" sz="2400" baseline="30000" dirty="0">
                <a:solidFill>
                  <a:srgbClr val="002060"/>
                </a:solidFill>
                <a:latin typeface="Arial" panose="020B0604020202020204" pitchFamily="34" charset="0"/>
                <a:cs typeface="Arial" panose="020B0604020202020204" pitchFamily="34" charset="0"/>
              </a:rPr>
              <a:t>nd</a:t>
            </a:r>
            <a:r>
              <a:rPr lang="en-US" sz="2400" dirty="0">
                <a:solidFill>
                  <a:srgbClr val="002060"/>
                </a:solidFill>
                <a:latin typeface="Arial" panose="020B0604020202020204" pitchFamily="34" charset="0"/>
                <a:cs typeface="Arial" panose="020B0604020202020204" pitchFamily="34" charset="0"/>
              </a:rPr>
              <a:t> offense within 24 months), $1,000 (3</a:t>
            </a:r>
            <a:r>
              <a:rPr lang="en-US" sz="2400" baseline="30000" dirty="0">
                <a:solidFill>
                  <a:srgbClr val="002060"/>
                </a:solidFill>
                <a:latin typeface="Arial" panose="020B0604020202020204" pitchFamily="34" charset="0"/>
                <a:cs typeface="Arial" panose="020B0604020202020204" pitchFamily="34" charset="0"/>
              </a:rPr>
              <a:t>rd</a:t>
            </a:r>
            <a:r>
              <a:rPr lang="en-US" sz="2400" dirty="0">
                <a:solidFill>
                  <a:srgbClr val="002060"/>
                </a:solidFill>
                <a:latin typeface="Arial" panose="020B0604020202020204" pitchFamily="34" charset="0"/>
                <a:cs typeface="Arial" panose="020B0604020202020204" pitchFamily="34" charset="0"/>
              </a:rPr>
              <a:t> offense within 24 months.)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Fines for person under 21 misrepresenting their age $50 (1st offense) and between $50-100(2</a:t>
            </a:r>
            <a:r>
              <a:rPr lang="en-US" sz="2400" baseline="30000" dirty="0">
                <a:solidFill>
                  <a:srgbClr val="002060"/>
                </a:solidFill>
                <a:latin typeface="Arial" panose="020B0604020202020204" pitchFamily="34" charset="0"/>
                <a:cs typeface="Arial" panose="020B0604020202020204" pitchFamily="34" charset="0"/>
              </a:rPr>
              <a:t>nd</a:t>
            </a:r>
            <a:r>
              <a:rPr lang="en-US" sz="2400" dirty="0">
                <a:solidFill>
                  <a:srgbClr val="002060"/>
                </a:solidFill>
                <a:latin typeface="Arial" panose="020B0604020202020204" pitchFamily="34" charset="0"/>
                <a:cs typeface="Arial" panose="020B0604020202020204" pitchFamily="34" charset="0"/>
              </a:rPr>
              <a:t> offense).</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Extends smoke free locations (schools, restaurants, government buildings, etc.) to ENDS.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Requires proof of age for accepting delivery of ENDS.</a:t>
            </a:r>
          </a:p>
          <a:p>
            <a:pPr marL="457200" indent="-4572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IDs everyone who appears under age 30.</a:t>
            </a:r>
          </a:p>
        </p:txBody>
      </p:sp>
    </p:spTree>
    <p:extLst>
      <p:ext uri="{BB962C8B-B14F-4D97-AF65-F5344CB8AC3E}">
        <p14:creationId xmlns:p14="http://schemas.microsoft.com/office/powerpoint/2010/main" val="216290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5818" y="174319"/>
            <a:ext cx="10971599" cy="552704"/>
          </a:xfrm>
        </p:spPr>
        <p:txBody>
          <a:bodyPr>
            <a:noAutofit/>
          </a:bodyPr>
          <a:lstStyle/>
          <a:p>
            <a:pPr algn="ctr"/>
            <a:r>
              <a:rPr lang="en-US" sz="3600" b="1" dirty="0">
                <a:solidFill>
                  <a:srgbClr val="002060"/>
                </a:solidFill>
                <a:latin typeface="Arial" panose="020B0604020202020204" pitchFamily="34" charset="0"/>
                <a:cs typeface="Arial" panose="020B0604020202020204" pitchFamily="34" charset="0"/>
              </a:rPr>
              <a:t>ENDS Use: What Can We Do About It?</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45475745"/>
              </p:ext>
            </p:extLst>
          </p:nvPr>
        </p:nvGraphicFramePr>
        <p:xfrm>
          <a:off x="543994" y="1026826"/>
          <a:ext cx="11055246" cy="58311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81255" y="847540"/>
            <a:ext cx="717985" cy="686247"/>
          </a:xfrm>
          <a:prstGeom prst="rect">
            <a:avLst/>
          </a:prstGeom>
        </p:spPr>
      </p:pic>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16037" y="822105"/>
            <a:ext cx="737118" cy="737118"/>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06681" y="798779"/>
            <a:ext cx="783771" cy="783771"/>
          </a:xfrm>
          <a:prstGeom prst="rect">
            <a:avLst/>
          </a:prstGeom>
        </p:spPr>
      </p:pic>
    </p:spTree>
    <p:extLst>
      <p:ext uri="{BB962C8B-B14F-4D97-AF65-F5344CB8AC3E}">
        <p14:creationId xmlns:p14="http://schemas.microsoft.com/office/powerpoint/2010/main" val="29557931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63769" y="584775"/>
            <a:ext cx="6137031" cy="6137023"/>
          </a:xfrm>
          <a:solidFill>
            <a:srgbClr val="D7F9FB"/>
          </a:solidFill>
          <a:ln>
            <a:solidFill>
              <a:srgbClr val="002060"/>
            </a:solidFill>
          </a:ln>
          <a:effectLst>
            <a:outerShdw blurRad="50800" dist="38100" dir="18900000" algn="bl" rotWithShape="0">
              <a:prstClr val="black">
                <a:alpha val="40000"/>
              </a:prstClr>
            </a:outerShdw>
          </a:effectLst>
        </p:spPr>
        <p:txBody>
          <a:bodyPr>
            <a:noAutofit/>
          </a:bodyPr>
          <a:lstStyle/>
          <a:p>
            <a:pPr>
              <a:lnSpc>
                <a:spcPct val="100000"/>
              </a:lnSpc>
            </a:pPr>
            <a:r>
              <a:rPr lang="en-US" sz="1800" b="1" dirty="0">
                <a:solidFill>
                  <a:srgbClr val="002060"/>
                </a:solidFill>
              </a:rPr>
              <a:t>1. </a:t>
            </a:r>
            <a:r>
              <a:rPr lang="en-US" sz="1800" dirty="0">
                <a:solidFill>
                  <a:srgbClr val="002060"/>
                </a:solidFill>
                <a:latin typeface="Arial" panose="020B0604020202020204" pitchFamily="34" charset="0"/>
                <a:cs typeface="Arial" panose="020B0604020202020204" pitchFamily="34" charset="0"/>
              </a:rPr>
              <a:t>Nearly all vape devices, including Juuls, contain nicotine, which is highly addictive and toxic to the human body.</a:t>
            </a:r>
          </a:p>
          <a:p>
            <a:pPr>
              <a:lnSpc>
                <a:spcPct val="100000"/>
              </a:lnSpc>
            </a:pPr>
            <a:r>
              <a:rPr lang="en-US" sz="1800" dirty="0">
                <a:solidFill>
                  <a:srgbClr val="C00000"/>
                </a:solidFill>
                <a:latin typeface="Arial" panose="020B0604020202020204" pitchFamily="34" charset="0"/>
                <a:cs typeface="Arial" panose="020B0604020202020204" pitchFamily="34" charset="0"/>
              </a:rPr>
              <a:t>2. 1 Juul pod contains the same amount of nicotine as 1 pack of cigarettes.</a:t>
            </a:r>
          </a:p>
          <a:p>
            <a:pPr>
              <a:lnSpc>
                <a:spcPct val="100000"/>
              </a:lnSpc>
            </a:pPr>
            <a:r>
              <a:rPr lang="en-US" sz="1800" dirty="0">
                <a:solidFill>
                  <a:srgbClr val="002060"/>
                </a:solidFill>
                <a:latin typeface="Arial" panose="020B0604020202020204" pitchFamily="34" charset="0"/>
                <a:cs typeface="Arial" panose="020B0604020202020204" pitchFamily="34" charset="0"/>
              </a:rPr>
              <a:t>3. Nicotine is a potential gateway drug that primes the brain for other addictions, affects impulse control and learning, causes mood disorders and changes the adolescent brain.</a:t>
            </a:r>
            <a:r>
              <a:rPr lang="en-US" sz="1800" baseline="30000" dirty="0">
                <a:solidFill>
                  <a:srgbClr val="002060"/>
                </a:solidFill>
                <a:latin typeface="Arial" panose="020B0604020202020204" pitchFamily="34" charset="0"/>
                <a:cs typeface="Arial" panose="020B0604020202020204" pitchFamily="34" charset="0"/>
              </a:rPr>
              <a:t>1,2</a:t>
            </a:r>
            <a:endParaRPr lang="en-US" sz="1800" dirty="0">
              <a:solidFill>
                <a:srgbClr val="002060"/>
              </a:solidFill>
              <a:latin typeface="Arial" panose="020B0604020202020204" pitchFamily="34" charset="0"/>
              <a:cs typeface="Arial" panose="020B0604020202020204" pitchFamily="34" charset="0"/>
            </a:endParaRPr>
          </a:p>
          <a:p>
            <a:pPr>
              <a:lnSpc>
                <a:spcPct val="100000"/>
              </a:lnSpc>
            </a:pPr>
            <a:r>
              <a:rPr lang="en-US" sz="1800" dirty="0">
                <a:solidFill>
                  <a:srgbClr val="C00000"/>
                </a:solidFill>
                <a:latin typeface="Arial" panose="020B0604020202020204" pitchFamily="34" charset="0"/>
                <a:cs typeface="Arial" panose="020B0604020202020204" pitchFamily="34" charset="0"/>
              </a:rPr>
              <a:t>4. Teens who vape are three and half times more likely to smoke cigarettes</a:t>
            </a:r>
            <a:r>
              <a:rPr lang="en-US" sz="1800" baseline="30000" dirty="0">
                <a:solidFill>
                  <a:srgbClr val="C00000"/>
                </a:solidFill>
                <a:latin typeface="Arial" panose="020B0604020202020204" pitchFamily="34" charset="0"/>
                <a:cs typeface="Arial" panose="020B0604020202020204" pitchFamily="34" charset="0"/>
              </a:rPr>
              <a:t>3, </a:t>
            </a:r>
            <a:r>
              <a:rPr lang="en-US" sz="1800" dirty="0">
                <a:solidFill>
                  <a:srgbClr val="C00000"/>
                </a:solidFill>
                <a:latin typeface="Arial" panose="020B0604020202020204" pitchFamily="34" charset="0"/>
                <a:cs typeface="Arial" panose="020B0604020202020204" pitchFamily="34" charset="0"/>
              </a:rPr>
              <a:t>and almost three times (2.7) more likely to use marijuana</a:t>
            </a:r>
            <a:r>
              <a:rPr lang="en-US" sz="1800" baseline="30000" dirty="0">
                <a:solidFill>
                  <a:srgbClr val="C00000"/>
                </a:solidFill>
                <a:latin typeface="Arial" panose="020B0604020202020204" pitchFamily="34" charset="0"/>
                <a:cs typeface="Arial" panose="020B0604020202020204" pitchFamily="34" charset="0"/>
              </a:rPr>
              <a:t>4</a:t>
            </a:r>
            <a:r>
              <a:rPr lang="en-US" sz="1800" dirty="0">
                <a:solidFill>
                  <a:srgbClr val="C00000"/>
                </a:solidFill>
                <a:latin typeface="Arial" panose="020B0604020202020204" pitchFamily="34" charset="0"/>
                <a:cs typeface="Arial" panose="020B0604020202020204" pitchFamily="34" charset="0"/>
              </a:rPr>
              <a:t>.</a:t>
            </a:r>
          </a:p>
          <a:p>
            <a:pPr>
              <a:lnSpc>
                <a:spcPct val="100000"/>
              </a:lnSpc>
            </a:pPr>
            <a:r>
              <a:rPr lang="en-US" sz="1800" dirty="0">
                <a:solidFill>
                  <a:srgbClr val="002060"/>
                </a:solidFill>
                <a:latin typeface="Arial" panose="020B0604020202020204" pitchFamily="34" charset="0"/>
                <a:cs typeface="Arial" panose="020B0604020202020204" pitchFamily="34" charset="0"/>
              </a:rPr>
              <a:t>5. The original messaging about ENDS indicated that it was ‘harmless water vapor’, however it is really an aerosol, and many of the products tested contain toxic chemicals, including formaldehyde and heavy metals.</a:t>
            </a:r>
          </a:p>
          <a:p>
            <a:pPr>
              <a:lnSpc>
                <a:spcPct val="100000"/>
              </a:lnSpc>
            </a:pPr>
            <a:r>
              <a:rPr lang="en-US" sz="1800" dirty="0">
                <a:solidFill>
                  <a:srgbClr val="C00000"/>
                </a:solidFill>
                <a:latin typeface="Arial" panose="020B0604020202020204" pitchFamily="34" charset="0"/>
                <a:cs typeface="Arial" panose="020B0604020202020204" pitchFamily="34" charset="0"/>
              </a:rPr>
              <a:t>6. There are currently over 15,000 flavors of vapes on the market, many developed and marketed in a way that attracts youth users. The flavors themselves can be toxic.</a:t>
            </a:r>
          </a:p>
          <a:p>
            <a:pPr marL="0" indent="0">
              <a:spcBef>
                <a:spcPts val="600"/>
              </a:spcBef>
              <a:spcAft>
                <a:spcPts val="600"/>
              </a:spcAft>
              <a:buNone/>
            </a:pPr>
            <a:endParaRPr lang="en-US" sz="1800" dirty="0">
              <a:solidFill>
                <a:srgbClr val="002060"/>
              </a:solidFill>
              <a:latin typeface="Arial" panose="020B0604020202020204" pitchFamily="34" charset="0"/>
              <a:cs typeface="Arial" panose="020B0604020202020204" pitchFamily="34" charset="0"/>
            </a:endParaRPr>
          </a:p>
        </p:txBody>
      </p:sp>
      <p:sp>
        <p:nvSpPr>
          <p:cNvPr id="6" name="TextBox 5"/>
          <p:cNvSpPr txBox="1"/>
          <p:nvPr/>
        </p:nvSpPr>
        <p:spPr>
          <a:xfrm>
            <a:off x="800099" y="0"/>
            <a:ext cx="10621108" cy="584775"/>
          </a:xfrm>
          <a:prstGeom prst="rect">
            <a:avLst/>
          </a:prstGeom>
          <a:noFill/>
        </p:spPr>
        <p:txBody>
          <a:bodyPr wrap="square" rtlCol="0">
            <a:spAutoFit/>
          </a:bodyPr>
          <a:lstStyle/>
          <a:p>
            <a:pPr algn="ctr"/>
            <a:r>
              <a:rPr lang="en-US" sz="3200" b="1" dirty="0">
                <a:solidFill>
                  <a:srgbClr val="002060"/>
                </a:solidFill>
                <a:latin typeface="Arial" panose="020B0604020202020204" pitchFamily="34" charset="0"/>
                <a:cs typeface="Arial" panose="020B0604020202020204" pitchFamily="34" charset="0"/>
              </a:rPr>
              <a:t>Top Ten Facts About Vaping</a:t>
            </a:r>
            <a:endParaRPr lang="en-US" sz="3200" dirty="0">
              <a:solidFill>
                <a:srgbClr val="002060"/>
              </a:solidFill>
              <a:latin typeface="Arial" panose="020B0604020202020204" pitchFamily="34" charset="0"/>
              <a:cs typeface="Arial" panose="020B0604020202020204" pitchFamily="34" charset="0"/>
            </a:endParaRPr>
          </a:p>
        </p:txBody>
      </p:sp>
      <p:sp>
        <p:nvSpPr>
          <p:cNvPr id="7" name="TextBox 6"/>
          <p:cNvSpPr txBox="1"/>
          <p:nvPr/>
        </p:nvSpPr>
        <p:spPr>
          <a:xfrm>
            <a:off x="6673362" y="584775"/>
            <a:ext cx="5195178" cy="6137023"/>
          </a:xfrm>
          <a:prstGeom prst="rect">
            <a:avLst/>
          </a:prstGeom>
          <a:solidFill>
            <a:srgbClr val="D7F9FB"/>
          </a:solidFill>
          <a:ln>
            <a:solidFill>
              <a:srgbClr val="002060"/>
            </a:solidFill>
          </a:ln>
          <a:effectLst>
            <a:outerShdw blurRad="50800" dist="38100" dir="18900000" algn="bl" rotWithShape="0">
              <a:prstClr val="black">
                <a:alpha val="40000"/>
              </a:prstClr>
            </a:outerShdw>
          </a:effectLst>
        </p:spPr>
        <p:txBody>
          <a:bodyPr wrap="square" rtlCol="0">
            <a:spAutoFit/>
          </a:bodyPr>
          <a:lstStyle/>
          <a:p>
            <a:pPr lvl="0"/>
            <a:r>
              <a:rPr lang="en-US" dirty="0">
                <a:solidFill>
                  <a:srgbClr val="002060"/>
                </a:solidFill>
                <a:latin typeface="Arial" panose="020B0604020202020204" pitchFamily="34" charset="0"/>
                <a:cs typeface="Arial" panose="020B0604020202020204" pitchFamily="34" charset="0"/>
              </a:rPr>
              <a:t>7. The e-cigarette/vape industry has strong ties to Big Tobacco, and is manipulating youth, often through social media, into thinking their products are harmless and not addictive.  </a:t>
            </a:r>
          </a:p>
          <a:p>
            <a:pPr lvl="0"/>
            <a:r>
              <a:rPr lang="en-US" dirty="0">
                <a:solidFill>
                  <a:srgbClr val="002060"/>
                </a:solidFill>
                <a:latin typeface="Arial" panose="020B0604020202020204" pitchFamily="34" charset="0"/>
                <a:cs typeface="Arial" panose="020B0604020202020204" pitchFamily="34" charset="0"/>
              </a:rPr>
              <a:t>  </a:t>
            </a:r>
          </a:p>
          <a:p>
            <a:pPr lvl="0"/>
            <a:r>
              <a:rPr lang="en-US" dirty="0">
                <a:solidFill>
                  <a:srgbClr val="C00000"/>
                </a:solidFill>
                <a:latin typeface="Arial" panose="020B0604020202020204" pitchFamily="34" charset="0"/>
                <a:cs typeface="Arial" panose="020B0604020202020204" pitchFamily="34" charset="0"/>
              </a:rPr>
              <a:t>8. Vape devices can be used for marijuana and other harder drugs.  More than 50% of CT high school students who ever tried vaping have used the device for substances other than tobacco that included marijuana, THC or hash oil, or THC wax.</a:t>
            </a:r>
            <a:r>
              <a:rPr lang="en-US" baseline="30000" dirty="0">
                <a:solidFill>
                  <a:srgbClr val="C00000"/>
                </a:solidFill>
                <a:latin typeface="Arial" panose="020B0604020202020204" pitchFamily="34" charset="0"/>
                <a:cs typeface="Arial" panose="020B0604020202020204" pitchFamily="34" charset="0"/>
              </a:rPr>
              <a:t>5</a:t>
            </a:r>
          </a:p>
          <a:p>
            <a:pPr lvl="0"/>
            <a:endParaRPr lang="en-US" dirty="0">
              <a:solidFill>
                <a:srgbClr val="002060"/>
              </a:solidFill>
              <a:latin typeface="Arial" panose="020B0604020202020204" pitchFamily="34" charset="0"/>
              <a:cs typeface="Arial" panose="020B0604020202020204" pitchFamily="34" charset="0"/>
            </a:endParaRPr>
          </a:p>
          <a:p>
            <a:pPr lvl="0"/>
            <a:r>
              <a:rPr lang="en-US" dirty="0">
                <a:solidFill>
                  <a:srgbClr val="002060"/>
                </a:solidFill>
                <a:latin typeface="Arial" panose="020B0604020202020204" pitchFamily="34" charset="0"/>
                <a:cs typeface="Arial" panose="020B0604020202020204" pitchFamily="34" charset="0"/>
              </a:rPr>
              <a:t>9. The long-term health risks of vaping are still unclear because they are still fairly new, but we do know vaping is associated with inflammation of the lungs and airways, respiratory problems.</a:t>
            </a:r>
          </a:p>
          <a:p>
            <a:pPr lvl="0"/>
            <a:endParaRPr lang="en-US" dirty="0">
              <a:solidFill>
                <a:srgbClr val="002060"/>
              </a:solidFill>
              <a:latin typeface="Arial" panose="020B0604020202020204" pitchFamily="34" charset="0"/>
              <a:cs typeface="Arial" panose="020B0604020202020204" pitchFamily="34" charset="0"/>
            </a:endParaRPr>
          </a:p>
          <a:p>
            <a:pPr lvl="0"/>
            <a:r>
              <a:rPr lang="en-US" dirty="0">
                <a:solidFill>
                  <a:srgbClr val="C00000"/>
                </a:solidFill>
                <a:latin typeface="Arial" panose="020B0604020202020204" pitchFamily="34" charset="0"/>
                <a:cs typeface="Arial" panose="020B0604020202020204" pitchFamily="34" charset="0"/>
              </a:rPr>
              <a:t>10.It is against Connecticut law for anyone under the age of 21 to purchase vaping products.  The fine for selling or distributing vape products to persons under the age of 21 starts at $300</a:t>
            </a:r>
            <a:r>
              <a:rPr lang="en-US" baseline="30000" dirty="0">
                <a:solidFill>
                  <a:srgbClr val="C00000"/>
                </a:solidFill>
                <a:latin typeface="Arial" panose="020B0604020202020204" pitchFamily="34" charset="0"/>
                <a:cs typeface="Arial" panose="020B0604020202020204" pitchFamily="34" charset="0"/>
              </a:rPr>
              <a:t>6</a:t>
            </a:r>
            <a:r>
              <a:rPr lang="en-US" dirty="0">
                <a:solidFill>
                  <a:srgbClr val="C00000"/>
                </a:solidFill>
                <a:latin typeface="Arial" panose="020B0604020202020204" pitchFamily="34" charset="0"/>
                <a:cs typeface="Arial" panose="020B0604020202020204" pitchFamily="34" charset="0"/>
              </a:rPr>
              <a:t>. </a:t>
            </a:r>
          </a:p>
          <a:p>
            <a:pPr lvl="0"/>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9236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928" y="115121"/>
            <a:ext cx="10972800" cy="632225"/>
          </a:xfrm>
        </p:spPr>
        <p:txBody>
          <a:bodyPr>
            <a:normAutofit/>
          </a:bodyPr>
          <a:lstStyle/>
          <a:p>
            <a:pPr algn="ctr"/>
            <a:r>
              <a:rPr lang="en-US" sz="3200" b="1" dirty="0">
                <a:solidFill>
                  <a:srgbClr val="002060"/>
                </a:solidFill>
                <a:latin typeface="Arial" panose="020B0604020202020204" pitchFamily="34" charset="0"/>
                <a:cs typeface="Arial" panose="020B0604020202020204" pitchFamily="34" charset="0"/>
              </a:rPr>
              <a:t>Top Ten Facts: Sources</a:t>
            </a:r>
          </a:p>
        </p:txBody>
      </p:sp>
      <p:sp>
        <p:nvSpPr>
          <p:cNvPr id="3" name="Content Placeholder 2"/>
          <p:cNvSpPr>
            <a:spLocks noGrp="1"/>
          </p:cNvSpPr>
          <p:nvPr>
            <p:ph idx="1"/>
          </p:nvPr>
        </p:nvSpPr>
        <p:spPr>
          <a:xfrm>
            <a:off x="543976" y="1063870"/>
            <a:ext cx="11136703" cy="5581289"/>
          </a:xfrm>
        </p:spPr>
        <p:txBody>
          <a:bodyPr>
            <a:noAutofit/>
          </a:bodyPr>
          <a:lstStyle/>
          <a:p>
            <a:pPr lvl="0"/>
            <a:r>
              <a:rPr lang="en-US" sz="24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rPr>
              <a:t>US Department of Health and Human Services. </a:t>
            </a:r>
            <a:r>
              <a:rPr lang="en-US" sz="2000" i="1" u="sng" dirty="0">
                <a:solidFill>
                  <a:srgbClr val="002060"/>
                </a:solidFill>
                <a:latin typeface="Arial" panose="020B0604020202020204" pitchFamily="34" charset="0"/>
                <a:cs typeface="Arial" panose="020B0604020202020204" pitchFamily="34" charset="0"/>
                <a:hlinkClick r:id="rId3"/>
              </a:rPr>
              <a:t>E-cigarette Use Among Youth and Young Adults: A Report of the Surgeon General</a:t>
            </a:r>
            <a:r>
              <a:rPr lang="en-US" sz="2000" dirty="0">
                <a:solidFill>
                  <a:srgbClr val="002060"/>
                </a:solidFill>
                <a:latin typeface="Arial" panose="020B0604020202020204" pitchFamily="34" charset="0"/>
                <a:cs typeface="Arial" panose="020B0604020202020204" pitchFamily="34" charset="0"/>
              </a:rPr>
              <a:t> . Atlanta, GA: US Department of Health and Human Services, CDC; 2016. Accessed July 27, 2018.</a:t>
            </a:r>
          </a:p>
          <a:p>
            <a:pPr lvl="0"/>
            <a:r>
              <a:rPr lang="en-US" sz="2000" dirty="0">
                <a:solidFill>
                  <a:srgbClr val="002060"/>
                </a:solidFill>
                <a:latin typeface="Arial" panose="020B0604020202020204" pitchFamily="34" charset="0"/>
                <a:cs typeface="Arial" panose="020B0604020202020204" pitchFamily="34" charset="0"/>
              </a:rPr>
              <a:t>National Academies of Sciences, Engineering, and Medicine. 2018. Public Health Consequences of E-Cigarettes. Washington, DC: The National Academies Press. doi: 10.17226/24952 ; also Bold KW, Kong G, </a:t>
            </a:r>
            <a:r>
              <a:rPr lang="en-US" sz="2000" dirty="0" err="1">
                <a:solidFill>
                  <a:srgbClr val="002060"/>
                </a:solidFill>
                <a:latin typeface="Arial" panose="020B0604020202020204" pitchFamily="34" charset="0"/>
                <a:cs typeface="Arial" panose="020B0604020202020204" pitchFamily="34" charset="0"/>
              </a:rPr>
              <a:t>Camenga</a:t>
            </a:r>
            <a:r>
              <a:rPr lang="en-US" sz="2000" dirty="0">
                <a:solidFill>
                  <a:srgbClr val="002060"/>
                </a:solidFill>
                <a:latin typeface="Arial" panose="020B0604020202020204" pitchFamily="34" charset="0"/>
                <a:cs typeface="Arial" panose="020B0604020202020204" pitchFamily="34" charset="0"/>
              </a:rPr>
              <a:t> DR, et al. Trajectories of E-Cigarette and Conventional Cigarette Use Among Youth. Pediatrics. 2018;141(1):e20171832.</a:t>
            </a:r>
          </a:p>
          <a:p>
            <a:pPr lvl="0"/>
            <a:r>
              <a:rPr lang="en-US" sz="2000" dirty="0">
                <a:solidFill>
                  <a:srgbClr val="002060"/>
                </a:solidFill>
                <a:latin typeface="Arial" panose="020B0604020202020204" pitchFamily="34" charset="0"/>
                <a:cs typeface="Arial" panose="020B0604020202020204" pitchFamily="34" charset="0"/>
              </a:rPr>
              <a:t>Berry KM, </a:t>
            </a:r>
            <a:r>
              <a:rPr lang="en-US" sz="2000" dirty="0" err="1">
                <a:solidFill>
                  <a:srgbClr val="002060"/>
                </a:solidFill>
                <a:latin typeface="Arial" panose="020B0604020202020204" pitchFamily="34" charset="0"/>
                <a:cs typeface="Arial" panose="020B0604020202020204" pitchFamily="34" charset="0"/>
              </a:rPr>
              <a:t>Fetterman</a:t>
            </a:r>
            <a:r>
              <a:rPr lang="en-US" sz="2000" dirty="0">
                <a:solidFill>
                  <a:srgbClr val="002060"/>
                </a:solidFill>
                <a:latin typeface="Arial" panose="020B0604020202020204" pitchFamily="34" charset="0"/>
                <a:cs typeface="Arial" panose="020B0604020202020204" pitchFamily="34" charset="0"/>
              </a:rPr>
              <a:t> JL, Benjamin EJ, et al. Association of Electronic Cigarette Use With Subsequent Initiation of Tobacco Cigarettes in US Youths. </a:t>
            </a:r>
            <a:r>
              <a:rPr lang="en-US" sz="2000" i="1" dirty="0">
                <a:solidFill>
                  <a:srgbClr val="002060"/>
                </a:solidFill>
                <a:latin typeface="Arial" panose="020B0604020202020204" pitchFamily="34" charset="0"/>
                <a:cs typeface="Arial" panose="020B0604020202020204" pitchFamily="34" charset="0"/>
              </a:rPr>
              <a:t>JAMA </a:t>
            </a:r>
            <a:r>
              <a:rPr lang="en-US" sz="2000" i="1" dirty="0" err="1">
                <a:solidFill>
                  <a:srgbClr val="002060"/>
                </a:solidFill>
                <a:latin typeface="Arial" panose="020B0604020202020204" pitchFamily="34" charset="0"/>
                <a:cs typeface="Arial" panose="020B0604020202020204" pitchFamily="34" charset="0"/>
              </a:rPr>
              <a:t>Netw</a:t>
            </a:r>
            <a:r>
              <a:rPr lang="en-US" sz="2000" i="1" dirty="0">
                <a:solidFill>
                  <a:srgbClr val="002060"/>
                </a:solidFill>
                <a:latin typeface="Arial" panose="020B0604020202020204" pitchFamily="34" charset="0"/>
                <a:cs typeface="Arial" panose="020B0604020202020204" pitchFamily="34" charset="0"/>
              </a:rPr>
              <a:t> Open.</a:t>
            </a:r>
            <a:r>
              <a:rPr lang="en-US" sz="2000" dirty="0">
                <a:solidFill>
                  <a:srgbClr val="002060"/>
                </a:solidFill>
                <a:latin typeface="Arial" panose="020B0604020202020204" pitchFamily="34" charset="0"/>
                <a:cs typeface="Arial" panose="020B0604020202020204" pitchFamily="34" charset="0"/>
              </a:rPr>
              <a:t> 2019;2(2):e187794. doi:10.1001/jamanetworkopen.2018.7794.</a:t>
            </a:r>
          </a:p>
          <a:p>
            <a:pPr lvl="0" fontAlgn="base"/>
            <a:r>
              <a:rPr lang="en-US" sz="2000" dirty="0" err="1">
                <a:solidFill>
                  <a:srgbClr val="002060"/>
                </a:solidFill>
                <a:latin typeface="Arial" panose="020B0604020202020204" pitchFamily="34" charset="0"/>
                <a:cs typeface="Arial" panose="020B0604020202020204" pitchFamily="34" charset="0"/>
              </a:rPr>
              <a:t>Hongying</a:t>
            </a:r>
            <a:r>
              <a:rPr lang="en-US" sz="2000" dirty="0">
                <a:solidFill>
                  <a:srgbClr val="002060"/>
                </a:solidFill>
                <a:latin typeface="Arial" panose="020B0604020202020204" pitchFamily="34" charset="0"/>
                <a:cs typeface="Arial" panose="020B0604020202020204" pitchFamily="34" charset="0"/>
              </a:rPr>
              <a:t> Dai, </a:t>
            </a:r>
            <a:r>
              <a:rPr lang="en-US" sz="2000" dirty="0" err="1">
                <a:solidFill>
                  <a:srgbClr val="002060"/>
                </a:solidFill>
                <a:latin typeface="Arial" panose="020B0604020202020204" pitchFamily="34" charset="0"/>
                <a:cs typeface="Arial" panose="020B0604020202020204" pitchFamily="34" charset="0"/>
              </a:rPr>
              <a:t>Delwyn</a:t>
            </a:r>
            <a:r>
              <a:rPr lang="en-US" sz="2000" dirty="0">
                <a:solidFill>
                  <a:srgbClr val="002060"/>
                </a:solidFill>
                <a:latin typeface="Arial" panose="020B0604020202020204" pitchFamily="34" charset="0"/>
                <a:cs typeface="Arial" panose="020B0604020202020204" pitchFamily="34" charset="0"/>
              </a:rPr>
              <a:t> </a:t>
            </a:r>
            <a:r>
              <a:rPr lang="en-US" sz="2000" dirty="0" err="1">
                <a:solidFill>
                  <a:srgbClr val="002060"/>
                </a:solidFill>
                <a:latin typeface="Arial" panose="020B0604020202020204" pitchFamily="34" charset="0"/>
                <a:cs typeface="Arial" panose="020B0604020202020204" pitchFamily="34" charset="0"/>
              </a:rPr>
              <a:t>Catley</a:t>
            </a:r>
            <a:r>
              <a:rPr lang="en-US" sz="2000" dirty="0">
                <a:solidFill>
                  <a:srgbClr val="002060"/>
                </a:solidFill>
                <a:latin typeface="Arial" panose="020B0604020202020204" pitchFamily="34" charset="0"/>
                <a:cs typeface="Arial" panose="020B0604020202020204" pitchFamily="34" charset="0"/>
              </a:rPr>
              <a:t>, Kimber P. Richter, Kathy Goggin, Edward F. </a:t>
            </a:r>
            <a:r>
              <a:rPr lang="en-US" sz="2000" dirty="0" err="1">
                <a:solidFill>
                  <a:srgbClr val="002060"/>
                </a:solidFill>
                <a:latin typeface="Arial" panose="020B0604020202020204" pitchFamily="34" charset="0"/>
                <a:cs typeface="Arial" panose="020B0604020202020204" pitchFamily="34" charset="0"/>
              </a:rPr>
              <a:t>Ellerbeck</a:t>
            </a:r>
            <a:r>
              <a:rPr lang="en-US" sz="2000" dirty="0">
                <a:solidFill>
                  <a:srgbClr val="002060"/>
                </a:solidFill>
                <a:latin typeface="Arial" panose="020B0604020202020204" pitchFamily="34" charset="0"/>
                <a:cs typeface="Arial" panose="020B0604020202020204" pitchFamily="34" charset="0"/>
              </a:rPr>
              <a:t>. Electronic Cigarettes and Future Marijuana Use: A Longitudinal Study.  </a:t>
            </a:r>
            <a:r>
              <a:rPr lang="en-US" sz="2000" dirty="0">
                <a:solidFill>
                  <a:srgbClr val="002060"/>
                </a:solidFill>
                <a:latin typeface="Arial" panose="020B0604020202020204" pitchFamily="34" charset="0"/>
                <a:cs typeface="Arial" panose="020B0604020202020204" pitchFamily="34" charset="0"/>
                <a:hlinkClick r:id="rId4"/>
              </a:rPr>
              <a:t>Pediatrics</a:t>
            </a:r>
            <a:r>
              <a:rPr lang="en-US"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hlinkClick r:id="rId5"/>
              </a:rPr>
              <a:t>May 2018, VOLUME 141 / ISSUE 5</a:t>
            </a:r>
            <a:endParaRPr lang="en-US" sz="2000" dirty="0">
              <a:solidFill>
                <a:srgbClr val="002060"/>
              </a:solidFill>
              <a:latin typeface="Arial" panose="020B0604020202020204" pitchFamily="34" charset="0"/>
              <a:cs typeface="Arial" panose="020B0604020202020204" pitchFamily="34" charset="0"/>
            </a:endParaRPr>
          </a:p>
          <a:p>
            <a:pPr lvl="0"/>
            <a:r>
              <a:rPr lang="en-US" sz="2000" dirty="0" err="1">
                <a:solidFill>
                  <a:srgbClr val="002060"/>
                </a:solidFill>
                <a:latin typeface="Arial" panose="020B0604020202020204" pitchFamily="34" charset="0"/>
                <a:cs typeface="Arial" panose="020B0604020202020204" pitchFamily="34" charset="0"/>
              </a:rPr>
              <a:t>Sorosiak</a:t>
            </a:r>
            <a:r>
              <a:rPr lang="en-US" sz="2000" dirty="0">
                <a:solidFill>
                  <a:srgbClr val="002060"/>
                </a:solidFill>
                <a:latin typeface="Arial" panose="020B0604020202020204" pitchFamily="34" charset="0"/>
                <a:cs typeface="Arial" panose="020B0604020202020204" pitchFamily="34" charset="0"/>
              </a:rPr>
              <a:t>, D., Metcalf Walsh, B., Peng, J. (2018). Connecticut Youth Tobacco Survey Results; 2017 Surveillance Report. Hartford, CT: Connecticut Department of Public Health.</a:t>
            </a:r>
          </a:p>
          <a:p>
            <a:pPr lvl="0"/>
            <a:r>
              <a:rPr lang="en-US" sz="2000" dirty="0">
                <a:solidFill>
                  <a:srgbClr val="002060"/>
                </a:solidFill>
                <a:latin typeface="Arial" panose="020B0604020202020204" pitchFamily="34" charset="0"/>
                <a:cs typeface="Arial" panose="020B0604020202020204" pitchFamily="34" charset="0"/>
              </a:rPr>
              <a:t>CT Public Act 19-13: An Act Prohibiting The Sale Of Cigarettes, Tobacco Products, Electronic Nicotine Delivery Systems And Vapor Products To Persons Under The Age Of 21.</a:t>
            </a:r>
          </a:p>
          <a:p>
            <a:r>
              <a:rPr lang="en-US" dirty="0"/>
              <a:t> </a:t>
            </a:r>
          </a:p>
          <a:p>
            <a:pPr>
              <a:spcBef>
                <a:spcPts val="600"/>
              </a:spcBef>
              <a:spcAft>
                <a:spcPts val="600"/>
              </a:spcAft>
              <a:buFont typeface="Wingdings" panose="05000000000000000000" pitchFamily="2" charset="2"/>
              <a:buChar char="Ø"/>
            </a:pPr>
            <a:endParaRPr lang="en-US"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84111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800808" y="713556"/>
            <a:ext cx="10123715" cy="6555641"/>
          </a:xfrm>
          <a:prstGeom prst="rect">
            <a:avLst/>
          </a:prstGeom>
          <a:noFill/>
        </p:spPr>
        <p:txBody>
          <a:bodyPr wrap="square" rtlCol="0">
            <a:spAutoFit/>
          </a:bodyPr>
          <a:lstStyle/>
          <a:p>
            <a:r>
              <a:rPr lang="en-US" sz="2400" dirty="0">
                <a:solidFill>
                  <a:srgbClr val="002060"/>
                </a:solidFill>
                <a:latin typeface="Arial" panose="020B0604020202020204" pitchFamily="34" charset="0"/>
                <a:cs typeface="Arial" panose="020B0604020202020204" pitchFamily="34" charset="0"/>
              </a:rPr>
              <a:t>CT Department of Mental Health &amp; Addiction Services (DMHAS) </a:t>
            </a: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Vaping Resources information and resources</a:t>
            </a:r>
          </a:p>
          <a:p>
            <a:r>
              <a:rPr lang="en-US" sz="2400" dirty="0">
                <a:solidFill>
                  <a:srgbClr val="002060"/>
                </a:solidFill>
                <a:latin typeface="Arial" panose="020B0604020202020204" pitchFamily="34" charset="0"/>
                <a:cs typeface="Arial" panose="020B0604020202020204" pitchFamily="34" charset="0"/>
                <a:hlinkClick r:id="rId2"/>
              </a:rPr>
              <a:t>https://www.ct.gov/dmhas/cwp/view.asp?a=2912&amp;q=585848</a:t>
            </a: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CT Tobacco Prevention &amp; Enforcement Program</a:t>
            </a:r>
          </a:p>
          <a:p>
            <a:r>
              <a:rPr lang="en-US" sz="2400" dirty="0">
                <a:solidFill>
                  <a:srgbClr val="002060"/>
                </a:solidFill>
                <a:latin typeface="Arial" panose="020B0604020202020204" pitchFamily="34" charset="0"/>
                <a:cs typeface="Arial" panose="020B0604020202020204" pitchFamily="34" charset="0"/>
                <a:hlinkClick r:id="rId3"/>
              </a:rPr>
              <a:t>https://www.ct.gov/dmhas/cwp/view.asp?a=2912&amp;q=335154</a:t>
            </a:r>
            <a:r>
              <a:rPr lang="en-US" sz="2400" dirty="0">
                <a:solidFill>
                  <a:srgbClr val="002060"/>
                </a:solidFill>
                <a:latin typeface="Arial" panose="020B0604020202020204" pitchFamily="34" charset="0"/>
                <a:cs typeface="Arial" panose="020B0604020202020204" pitchFamily="34" charset="0"/>
              </a:rPr>
              <a:t> </a:t>
            </a: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CT Department of Public Health (DPH)</a:t>
            </a: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hlinkClick r:id="rId4"/>
              </a:rPr>
              <a:t>https://portal.ct.gov/DPH/Health-Education-Management--Surveillance/Tobacco/Tobacco-Use-Prevention--Control-Program</a:t>
            </a: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hlinkClick r:id="rId5"/>
              </a:rPr>
              <a:t>https://portal.ct.gov/DPH/Press-Room/Press-Releases---2018/High-School-Student-Vaping-Doubles-in-2-Years</a:t>
            </a:r>
            <a:endParaRPr lang="en-US" sz="24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CT Clearinghouse</a:t>
            </a:r>
          </a:p>
          <a:p>
            <a:pPr marL="285750" indent="-28575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hlinkClick r:id="rId6"/>
              </a:rPr>
              <a:t>http://ctclearinghouse.org</a:t>
            </a:r>
            <a:r>
              <a:rPr lang="en-US" sz="2400" dirty="0">
                <a:solidFill>
                  <a:srgbClr val="002060"/>
                </a:solidFill>
                <a:latin typeface="Arial" panose="020B0604020202020204" pitchFamily="34" charset="0"/>
                <a:cs typeface="Arial" panose="020B0604020202020204" pitchFamily="34" charset="0"/>
              </a:rPr>
              <a:t> or 1-800- 232-4424 </a:t>
            </a:r>
          </a:p>
          <a:p>
            <a:pPr marL="285750" indent="-285750">
              <a:buFont typeface="Arial" panose="020B0604020202020204" pitchFamily="34" charset="0"/>
              <a:buChar char="•"/>
            </a:pPr>
            <a:endParaRPr lang="en-US" dirty="0"/>
          </a:p>
          <a:p>
            <a:endParaRPr lang="en-US" dirty="0"/>
          </a:p>
        </p:txBody>
      </p:sp>
      <p:sp>
        <p:nvSpPr>
          <p:cNvPr id="3" name="TextBox 2"/>
          <p:cNvSpPr txBox="1"/>
          <p:nvPr/>
        </p:nvSpPr>
        <p:spPr>
          <a:xfrm>
            <a:off x="4164963" y="67225"/>
            <a:ext cx="3408341" cy="646331"/>
          </a:xfrm>
          <a:prstGeom prst="rect">
            <a:avLst/>
          </a:prstGeom>
          <a:noFill/>
        </p:spPr>
        <p:txBody>
          <a:bodyPr wrap="square" rtlCol="0">
            <a:spAutoFit/>
          </a:bodyPr>
          <a:lstStyle/>
          <a:p>
            <a:pPr algn="ctr"/>
            <a:r>
              <a:rPr lang="en-US" sz="3600" b="1" dirty="0">
                <a:solidFill>
                  <a:srgbClr val="002060"/>
                </a:solidFill>
                <a:latin typeface="Arial" panose="020B0604020202020204" pitchFamily="34" charset="0"/>
                <a:cs typeface="Arial" panose="020B0604020202020204" pitchFamily="34" charset="0"/>
              </a:rPr>
              <a:t>CT Resources</a:t>
            </a: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8724" y="830425"/>
            <a:ext cx="1111353" cy="933061"/>
          </a:xfrm>
          <a:prstGeom prst="rect">
            <a:avLst/>
          </a:prstGeom>
        </p:spPr>
      </p:pic>
      <p:pic>
        <p:nvPicPr>
          <p:cNvPr id="5" name="Picture 4">
            <a:extLst>
              <a:ext uri="{FF2B5EF4-FFF2-40B4-BE49-F238E27FC236}">
                <a16:creationId xmlns:a16="http://schemas.microsoft.com/office/drawing/2014/main" id="{675DF8AB-EB11-4462-AC9B-74FB8BBA6CE7}"/>
              </a:ext>
            </a:extLst>
          </p:cNvPr>
          <p:cNvPicPr>
            <a:picLocks noChangeAspect="1"/>
          </p:cNvPicPr>
          <p:nvPr/>
        </p:nvPicPr>
        <p:blipFill>
          <a:blip r:embed="rId8"/>
          <a:stretch>
            <a:fillRect/>
          </a:stretch>
        </p:blipFill>
        <p:spPr>
          <a:xfrm>
            <a:off x="378724" y="3394188"/>
            <a:ext cx="1083874" cy="1049338"/>
          </a:xfrm>
          <a:prstGeom prst="rect">
            <a:avLst/>
          </a:prstGeom>
        </p:spPr>
      </p:pic>
      <p:pic>
        <p:nvPicPr>
          <p:cNvPr id="6" name="Picture 5"/>
          <p:cNvPicPr>
            <a:picLocks noChangeAspect="1"/>
          </p:cNvPicPr>
          <p:nvPr/>
        </p:nvPicPr>
        <p:blipFill>
          <a:blip r:embed="rId9"/>
          <a:stretch>
            <a:fillRect/>
          </a:stretch>
        </p:blipFill>
        <p:spPr>
          <a:xfrm>
            <a:off x="228210" y="5952931"/>
            <a:ext cx="1412380" cy="623109"/>
          </a:xfrm>
          <a:prstGeom prst="rect">
            <a:avLst/>
          </a:prstGeom>
        </p:spPr>
      </p:pic>
    </p:spTree>
    <p:extLst>
      <p:ext uri="{BB962C8B-B14F-4D97-AF65-F5344CB8AC3E}">
        <p14:creationId xmlns:p14="http://schemas.microsoft.com/office/powerpoint/2010/main" val="3904241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586204" y="813062"/>
            <a:ext cx="9913538" cy="5539978"/>
          </a:xfrm>
          <a:prstGeom prst="rect">
            <a:avLst/>
          </a:prstGeom>
          <a:noFill/>
        </p:spPr>
        <p:txBody>
          <a:bodyPr wrap="square" rtlCol="0">
            <a:spAutoFit/>
          </a:bodyPr>
          <a:lstStyle/>
          <a:p>
            <a:endParaRPr lang="en-US" dirty="0"/>
          </a:p>
          <a:p>
            <a:r>
              <a:rPr lang="en-US" sz="2400" dirty="0">
                <a:solidFill>
                  <a:srgbClr val="002060"/>
                </a:solidFill>
                <a:latin typeface="Arial" panose="020B0604020202020204" pitchFamily="34" charset="0"/>
                <a:cs typeface="Arial" panose="020B0604020202020204" pitchFamily="34" charset="0"/>
              </a:rPr>
              <a:t>Centers for Disease Control and Prevention (CDC)</a:t>
            </a:r>
            <a:br>
              <a:rPr lang="en-US" sz="2400" dirty="0">
                <a:solidFill>
                  <a:srgbClr val="002060"/>
                </a:solidFill>
                <a:latin typeface="Arial" panose="020B0604020202020204" pitchFamily="34" charset="0"/>
                <a:cs typeface="Arial" panose="020B0604020202020204" pitchFamily="34" charset="0"/>
              </a:rPr>
            </a:br>
            <a:r>
              <a:rPr lang="en-US" sz="2400" dirty="0">
                <a:solidFill>
                  <a:srgbClr val="002060"/>
                </a:solidFill>
                <a:latin typeface="Arial" panose="020B0604020202020204" pitchFamily="34" charset="0"/>
                <a:cs typeface="Arial" panose="020B0604020202020204" pitchFamily="34" charset="0"/>
                <a:hlinkClick r:id="rId2"/>
              </a:rPr>
              <a:t>https://www.cdc.gov/tobacco/basic_information/e-cigarettes/index.htm</a:t>
            </a:r>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Food and Drug Administration (FDA) Center for Tobacco Products</a:t>
            </a:r>
          </a:p>
          <a:p>
            <a:r>
              <a:rPr lang="en-US" sz="2400" dirty="0">
                <a:solidFill>
                  <a:srgbClr val="002060"/>
                </a:solidFill>
                <a:latin typeface="Arial" panose="020B0604020202020204" pitchFamily="34" charset="0"/>
                <a:cs typeface="Arial" panose="020B0604020202020204" pitchFamily="34" charset="0"/>
                <a:hlinkClick r:id="rId3"/>
              </a:rPr>
              <a:t>https://www.fda.gov/tobacco-products/products-ingredients-components/vaporizers-e-cigarettes-and-other-electronic-nicotine-delivery-systems-ends</a:t>
            </a:r>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Campaign for Tobacco Free Kids</a:t>
            </a:r>
          </a:p>
          <a:p>
            <a:r>
              <a:rPr lang="en-US" sz="2400" dirty="0">
                <a:solidFill>
                  <a:srgbClr val="002060"/>
                </a:solidFill>
                <a:latin typeface="Arial" panose="020B0604020202020204" pitchFamily="34" charset="0"/>
                <a:cs typeface="Arial" panose="020B0604020202020204" pitchFamily="34" charset="0"/>
                <a:hlinkClick r:id="rId4"/>
              </a:rPr>
              <a:t>https://www.tobaccofreekids.org/what-we-do/industry-watch/e-cigarettes</a:t>
            </a:r>
            <a:endParaRPr lang="en-US" sz="2400" dirty="0">
              <a:solidFill>
                <a:srgbClr val="002060"/>
              </a:solidFill>
              <a:latin typeface="Arial" panose="020B0604020202020204" pitchFamily="34" charset="0"/>
              <a:cs typeface="Arial" panose="020B0604020202020204" pitchFamily="34" charset="0"/>
            </a:endParaRPr>
          </a:p>
          <a:p>
            <a:endParaRPr lang="en-US" sz="2400" dirty="0">
              <a:solidFill>
                <a:srgbClr val="002060"/>
              </a:solidFill>
              <a:latin typeface="Arial" panose="020B0604020202020204" pitchFamily="34" charset="0"/>
              <a:cs typeface="Arial" panose="020B0604020202020204" pitchFamily="34" charset="0"/>
            </a:endParaRPr>
          </a:p>
          <a:p>
            <a:r>
              <a:rPr lang="en-US" sz="2400" dirty="0">
                <a:solidFill>
                  <a:srgbClr val="002060"/>
                </a:solidFill>
                <a:latin typeface="Arial" panose="020B0604020202020204" pitchFamily="34" charset="0"/>
                <a:cs typeface="Arial" panose="020B0604020202020204" pitchFamily="34" charset="0"/>
              </a:rPr>
              <a:t>Stanford University School of Medicine</a:t>
            </a:r>
          </a:p>
          <a:p>
            <a:r>
              <a:rPr lang="en-US" sz="2400" dirty="0">
                <a:solidFill>
                  <a:srgbClr val="002060"/>
                </a:solidFill>
                <a:latin typeface="Arial" panose="020B0604020202020204" pitchFamily="34" charset="0"/>
                <a:cs typeface="Arial" panose="020B0604020202020204" pitchFamily="34" charset="0"/>
              </a:rPr>
              <a:t>Tobacco Prevention Toolkit (teaching modules include vaping)</a:t>
            </a:r>
          </a:p>
          <a:p>
            <a:r>
              <a:rPr lang="en-US" sz="2400" dirty="0">
                <a:solidFill>
                  <a:srgbClr val="002060"/>
                </a:solidFill>
                <a:latin typeface="Arial" panose="020B0604020202020204" pitchFamily="34" charset="0"/>
                <a:cs typeface="Arial" panose="020B0604020202020204" pitchFamily="34" charset="0"/>
                <a:hlinkClick r:id="rId5"/>
              </a:rPr>
              <a:t>https://med.stanford.edu/tobaccopreventiontoolkit/about.html</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6"/>
          <a:srcRect l="5384" t="8615" r="5217" b="6853"/>
          <a:stretch/>
        </p:blipFill>
        <p:spPr>
          <a:xfrm>
            <a:off x="289248" y="1212979"/>
            <a:ext cx="1175657" cy="690465"/>
          </a:xfrm>
          <a:prstGeom prst="rect">
            <a:avLst/>
          </a:prstGeom>
        </p:spPr>
      </p:pic>
      <p:pic>
        <p:nvPicPr>
          <p:cNvPr id="5" name="Picture 4"/>
          <p:cNvPicPr>
            <a:picLocks noChangeAspect="1"/>
          </p:cNvPicPr>
          <p:nvPr/>
        </p:nvPicPr>
        <p:blipFill rotWithShape="1">
          <a:blip r:embed="rId7"/>
          <a:srcRect t="4703" b="-1"/>
          <a:stretch/>
        </p:blipFill>
        <p:spPr>
          <a:xfrm>
            <a:off x="348438" y="2375807"/>
            <a:ext cx="1057275" cy="1207244"/>
          </a:xfrm>
          <a:prstGeom prst="rect">
            <a:avLst/>
          </a:prstGeom>
        </p:spPr>
      </p:pic>
      <p:pic>
        <p:nvPicPr>
          <p:cNvPr id="6" name="Picture 5"/>
          <p:cNvPicPr>
            <a:picLocks noChangeAspect="1"/>
          </p:cNvPicPr>
          <p:nvPr/>
        </p:nvPicPr>
        <p:blipFill>
          <a:blip r:embed="rId8"/>
          <a:stretch>
            <a:fillRect/>
          </a:stretch>
        </p:blipFill>
        <p:spPr>
          <a:xfrm>
            <a:off x="298964" y="3971439"/>
            <a:ext cx="1165941" cy="1123076"/>
          </a:xfrm>
          <a:prstGeom prst="rect">
            <a:avLst/>
          </a:prstGeom>
        </p:spPr>
      </p:pic>
      <p:pic>
        <p:nvPicPr>
          <p:cNvPr id="7" name="Picture 6"/>
          <p:cNvPicPr>
            <a:picLocks noChangeAspect="1"/>
          </p:cNvPicPr>
          <p:nvPr/>
        </p:nvPicPr>
        <p:blipFill>
          <a:blip r:embed="rId9"/>
          <a:stretch>
            <a:fillRect/>
          </a:stretch>
        </p:blipFill>
        <p:spPr>
          <a:xfrm>
            <a:off x="298964" y="5482903"/>
            <a:ext cx="1179835" cy="771116"/>
          </a:xfrm>
          <a:prstGeom prst="rect">
            <a:avLst/>
          </a:prstGeom>
        </p:spPr>
      </p:pic>
      <p:sp>
        <p:nvSpPr>
          <p:cNvPr id="8" name="Rectangle 7"/>
          <p:cNvSpPr/>
          <p:nvPr/>
        </p:nvSpPr>
        <p:spPr>
          <a:xfrm>
            <a:off x="4321463" y="90588"/>
            <a:ext cx="3903633" cy="646331"/>
          </a:xfrm>
          <a:prstGeom prst="rect">
            <a:avLst/>
          </a:prstGeom>
        </p:spPr>
        <p:txBody>
          <a:bodyPr wrap="none">
            <a:spAutoFit/>
          </a:bodyPr>
          <a:lstStyle/>
          <a:p>
            <a:pPr algn="ctr"/>
            <a:r>
              <a:rPr lang="en-US" sz="3600" b="1" dirty="0">
                <a:solidFill>
                  <a:srgbClr val="002060"/>
                </a:solidFill>
                <a:latin typeface="Arial" panose="020B0604020202020204" pitchFamily="34" charset="0"/>
                <a:cs typeface="Arial" panose="020B0604020202020204" pitchFamily="34" charset="0"/>
              </a:rPr>
              <a:t>Other Resources</a:t>
            </a:r>
          </a:p>
        </p:txBody>
      </p:sp>
    </p:spTree>
    <p:extLst>
      <p:ext uri="{BB962C8B-B14F-4D97-AF65-F5344CB8AC3E}">
        <p14:creationId xmlns:p14="http://schemas.microsoft.com/office/powerpoint/2010/main" val="87082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5085" y="62957"/>
            <a:ext cx="6075484" cy="839500"/>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State Progress… and Challenges</a:t>
            </a:r>
          </a:p>
        </p:txBody>
      </p:sp>
      <p:sp>
        <p:nvSpPr>
          <p:cNvPr id="3" name="Text Placeholder 2"/>
          <p:cNvSpPr>
            <a:spLocks noGrp="1"/>
          </p:cNvSpPr>
          <p:nvPr>
            <p:ph type="body" idx="1"/>
          </p:nvPr>
        </p:nvSpPr>
        <p:spPr>
          <a:xfrm>
            <a:off x="160013" y="937761"/>
            <a:ext cx="11784564" cy="5561864"/>
          </a:xfrm>
        </p:spPr>
        <p:txBody>
          <a:bodyPr>
            <a:noAutofit/>
          </a:bodyPr>
          <a:lstStyle/>
          <a:p>
            <a:pPr>
              <a:buClr>
                <a:srgbClr val="002060"/>
              </a:buClr>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Adult smoking has </a:t>
            </a:r>
            <a:r>
              <a:rPr lang="en-US" sz="2400" u="sng" dirty="0">
                <a:solidFill>
                  <a:srgbClr val="002060"/>
                </a:solidFill>
                <a:latin typeface="Arial" panose="020B0604020202020204" pitchFamily="34" charset="0"/>
                <a:cs typeface="Arial" panose="020B0604020202020204" pitchFamily="34" charset="0"/>
              </a:rPr>
              <a:t>decreased</a:t>
            </a:r>
            <a:r>
              <a:rPr lang="en-US" sz="2400" dirty="0">
                <a:solidFill>
                  <a:srgbClr val="002060"/>
                </a:solidFill>
                <a:latin typeface="Arial" panose="020B0604020202020204" pitchFamily="34" charset="0"/>
                <a:cs typeface="Arial" panose="020B0604020202020204" pitchFamily="34" charset="0"/>
              </a:rPr>
              <a:t> nationally from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42%</a:t>
            </a:r>
            <a:r>
              <a:rPr lang="en-US" sz="2400" dirty="0">
                <a:solidFill>
                  <a:srgbClr val="002060"/>
                </a:solidFill>
                <a:latin typeface="Arial" panose="020B0604020202020204" pitchFamily="34" charset="0"/>
                <a:cs typeface="Arial" panose="020B0604020202020204" pitchFamily="34" charset="0"/>
              </a:rPr>
              <a:t> in 1965 to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a:t>
            </a:r>
            <a:r>
              <a:rPr lang="en-US" sz="2400" dirty="0">
                <a:solidFill>
                  <a:srgbClr val="002060"/>
                </a:solidFill>
                <a:latin typeface="Arial" panose="020B0604020202020204" pitchFamily="34" charset="0"/>
                <a:cs typeface="Arial" panose="020B0604020202020204" pitchFamily="34" charset="0"/>
              </a:rPr>
              <a:t> in 2017. </a:t>
            </a:r>
          </a:p>
          <a:p>
            <a:pPr>
              <a:lnSpc>
                <a:spcPct val="100000"/>
              </a:lnSpc>
              <a:buClr>
                <a:srgbClr val="002060"/>
              </a:buClr>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Approximately</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18.4%</a:t>
            </a:r>
            <a:r>
              <a:rPr lang="en-US" sz="2400" dirty="0">
                <a:solidFill>
                  <a:srgbClr val="002060"/>
                </a:solidFill>
                <a:latin typeface="Arial" panose="020B0604020202020204" pitchFamily="34" charset="0"/>
                <a:cs typeface="Arial" panose="020B0604020202020204" pitchFamily="34" charset="0"/>
              </a:rPr>
              <a:t> of adults use tobacco in Connecticut.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12.7%</a:t>
            </a:r>
            <a:r>
              <a:rPr lang="en-US" sz="2400" dirty="0">
                <a:solidFill>
                  <a:srgbClr val="002060"/>
                </a:solidFill>
                <a:latin typeface="Arial" panose="020B0604020202020204" pitchFamily="34" charset="0"/>
                <a:cs typeface="Arial" panose="020B0604020202020204" pitchFamily="34" charset="0"/>
              </a:rPr>
              <a:t> of adults smoke cigarettes in CT. (BRFSS, 2017)</a:t>
            </a:r>
          </a:p>
          <a:p>
            <a:pPr>
              <a:buClr>
                <a:srgbClr val="002060"/>
              </a:buClr>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Nationwide, high school smoking rates have </a:t>
            </a:r>
            <a:r>
              <a:rPr lang="en-US" sz="2400" u="sng" dirty="0">
                <a:solidFill>
                  <a:srgbClr val="002060"/>
                </a:solidFill>
                <a:latin typeface="Arial" panose="020B0604020202020204" pitchFamily="34" charset="0"/>
                <a:cs typeface="Arial" panose="020B0604020202020204" pitchFamily="34" charset="0"/>
              </a:rPr>
              <a:t>decreased</a:t>
            </a:r>
            <a:r>
              <a:rPr lang="en-US" sz="2400" dirty="0">
                <a:solidFill>
                  <a:srgbClr val="002060"/>
                </a:solidFill>
                <a:latin typeface="Arial" panose="020B0604020202020204" pitchFamily="34" charset="0"/>
                <a:cs typeface="Arial" panose="020B0604020202020204" pitchFamily="34" charset="0"/>
              </a:rPr>
              <a:t> from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36% </a:t>
            </a:r>
            <a:r>
              <a:rPr lang="en-US" sz="2400" dirty="0">
                <a:solidFill>
                  <a:srgbClr val="002060"/>
                </a:solidFill>
                <a:latin typeface="Arial" panose="020B0604020202020204" pitchFamily="34" charset="0"/>
                <a:cs typeface="Arial" panose="020B0604020202020204" pitchFamily="34" charset="0"/>
              </a:rPr>
              <a:t>in 1997 to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8.8%</a:t>
            </a:r>
            <a:r>
              <a:rPr lang="en-US" sz="2400" dirty="0">
                <a:solidFill>
                  <a:srgbClr val="002060"/>
                </a:solidFill>
                <a:latin typeface="Arial" panose="020B0604020202020204" pitchFamily="34" charset="0"/>
                <a:cs typeface="Arial" panose="020B0604020202020204" pitchFamily="34" charset="0"/>
              </a:rPr>
              <a:t> in 2017. (CT Youth Tobacco Survey)</a:t>
            </a:r>
          </a:p>
          <a:p>
            <a:pPr>
              <a:lnSpc>
                <a:spcPct val="100000"/>
              </a:lnSpc>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3.5% </a:t>
            </a:r>
            <a:r>
              <a:rPr lang="en-US" sz="2400" dirty="0">
                <a:solidFill>
                  <a:srgbClr val="002060"/>
                </a:solidFill>
                <a:latin typeface="Arial" panose="020B0604020202020204" pitchFamily="34" charset="0"/>
                <a:cs typeface="Arial" panose="020B0604020202020204" pitchFamily="34" charset="0"/>
              </a:rPr>
              <a:t>of CT high school students reported current use of cigarettes in 2017, down from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25.6% </a:t>
            </a:r>
            <a:r>
              <a:rPr lang="en-US" sz="2400" dirty="0">
                <a:solidFill>
                  <a:srgbClr val="002060"/>
                </a:solidFill>
                <a:latin typeface="Arial" panose="020B0604020202020204" pitchFamily="34" charset="0"/>
                <a:cs typeface="Arial" panose="020B0604020202020204" pitchFamily="34" charset="0"/>
              </a:rPr>
              <a:t>in 2000. (CT Youth Tobacco Survey)</a:t>
            </a:r>
          </a:p>
          <a:p>
            <a:pPr>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14.7% </a:t>
            </a:r>
            <a:r>
              <a:rPr lang="en-US" sz="2400" dirty="0">
                <a:solidFill>
                  <a:srgbClr val="002060"/>
                </a:solidFill>
                <a:latin typeface="Arial" panose="020B0604020202020204" pitchFamily="34" charset="0"/>
                <a:cs typeface="Arial" panose="020B0604020202020204" pitchFamily="34" charset="0"/>
              </a:rPr>
              <a:t>of high school students in Connecticut reported current e-cigarette use in 2017, a </a:t>
            </a: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50% </a:t>
            </a:r>
            <a:r>
              <a:rPr lang="en-US" sz="2400" u="sng" dirty="0">
                <a:solidFill>
                  <a:srgbClr val="002060"/>
                </a:solidFill>
                <a:latin typeface="Arial" panose="020B0604020202020204" pitchFamily="34" charset="0"/>
                <a:cs typeface="Arial" panose="020B0604020202020204" pitchFamily="34" charset="0"/>
              </a:rPr>
              <a:t>increase</a:t>
            </a:r>
            <a:r>
              <a:rPr lang="en-US" sz="2400" dirty="0">
                <a:solidFill>
                  <a:srgbClr val="002060"/>
                </a:solidFill>
                <a:latin typeface="Arial" panose="020B0604020202020204" pitchFamily="34" charset="0"/>
                <a:cs typeface="Arial" panose="020B0604020202020204" pitchFamily="34" charset="0"/>
              </a:rPr>
              <a:t> in just two years. (CT Youth Tobacco Survey)</a:t>
            </a:r>
          </a:p>
          <a:p>
            <a:pPr>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$4.35/pack </a:t>
            </a:r>
            <a:r>
              <a:rPr lang="en-US" sz="2400" dirty="0">
                <a:solidFill>
                  <a:srgbClr val="002060"/>
                </a:solidFill>
                <a:latin typeface="Arial" panose="020B0604020202020204" pitchFamily="34" charset="0"/>
                <a:cs typeface="Arial" panose="020B0604020202020204" pitchFamily="34" charset="0"/>
              </a:rPr>
              <a:t>State Cigarette Tax, versus national average of $1.81/pack.</a:t>
            </a:r>
          </a:p>
          <a:p>
            <a:pPr>
              <a:lnSpc>
                <a:spcPct val="100000"/>
              </a:lnSpc>
              <a:buClr>
                <a:srgbClr val="002060"/>
              </a:buClr>
              <a:buSzPct val="100000"/>
              <a:buFont typeface="Wingdings" panose="05000000000000000000" pitchFamily="2" charset="2"/>
              <a:buChar char="Ø"/>
            </a:pPr>
            <a:r>
              <a:rPr lang="en-US" sz="2400"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$0 </a:t>
            </a:r>
            <a:r>
              <a:rPr lang="en-US" sz="2400" dirty="0">
                <a:solidFill>
                  <a:srgbClr val="002060"/>
                </a:solidFill>
                <a:latin typeface="Arial" panose="020B0604020202020204" pitchFamily="34" charset="0"/>
                <a:cs typeface="Arial" panose="020B0604020202020204" pitchFamily="34" charset="0"/>
              </a:rPr>
              <a:t>in funding dedicated towards tobacco control spending outside of Medicaid since 2015.</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853" y="0"/>
            <a:ext cx="937761" cy="9377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318" y="172125"/>
            <a:ext cx="334782" cy="522467"/>
          </a:xfrm>
          <a:prstGeom prst="rect">
            <a:avLst/>
          </a:prstGeom>
        </p:spPr>
      </p:pic>
    </p:spTree>
    <p:extLst>
      <p:ext uri="{BB962C8B-B14F-4D97-AF65-F5344CB8AC3E}">
        <p14:creationId xmlns:p14="http://schemas.microsoft.com/office/powerpoint/2010/main" val="33859308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73224" y="383665"/>
            <a:ext cx="11467482" cy="5601533"/>
          </a:xfrm>
          <a:prstGeom prst="rect">
            <a:avLst/>
          </a:prstGeom>
          <a:noFill/>
        </p:spPr>
        <p:txBody>
          <a:bodyPr wrap="square" rtlCol="0">
            <a:spAutoFit/>
          </a:bodyPr>
          <a:lstStyle/>
          <a:p>
            <a:r>
              <a:rPr lang="en-US" sz="3200" b="1" dirty="0">
                <a:solidFill>
                  <a:srgbClr val="002060"/>
                </a:solidFill>
                <a:latin typeface="Arial" panose="020B0604020202020204" pitchFamily="34" charset="0"/>
                <a:cs typeface="Arial" panose="020B0604020202020204" pitchFamily="34" charset="0"/>
              </a:rPr>
              <a:t>National Vaping Prevention Social Marketing Campaigns</a:t>
            </a:r>
          </a:p>
          <a:p>
            <a:endParaRPr lang="en-US" dirty="0"/>
          </a:p>
          <a:p>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The Real Cost</a:t>
            </a:r>
          </a:p>
          <a:p>
            <a:endParaRPr lang="en-US" sz="2800" dirty="0">
              <a:latin typeface="Arial" panose="020B0604020202020204" pitchFamily="34" charset="0"/>
              <a:cs typeface="Arial" panose="020B0604020202020204" pitchFamily="34" charset="0"/>
              <a:hlinkClick r:id="rId2"/>
            </a:endParaRPr>
          </a:p>
          <a:p>
            <a:r>
              <a:rPr lang="en-US" sz="2800" dirty="0">
                <a:latin typeface="Arial" panose="020B0604020202020204" pitchFamily="34" charset="0"/>
                <a:cs typeface="Arial" panose="020B0604020202020204" pitchFamily="34" charset="0"/>
                <a:hlinkClick r:id="rId2"/>
              </a:rPr>
              <a:t>https://www.fda.gov/tobacco-products/public-health-education-campaigns/real-cost-campaign</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endParaRPr lang="en-US" sz="2800" dirty="0">
              <a:solidFill>
                <a:srgbClr val="002060"/>
              </a:solidFill>
              <a:latin typeface="Arial" panose="020B0604020202020204" pitchFamily="34" charset="0"/>
              <a:cs typeface="Arial" panose="020B0604020202020204" pitchFamily="34" charset="0"/>
            </a:endParaRPr>
          </a:p>
          <a:p>
            <a:r>
              <a:rPr lang="en-US" sz="2800" dirty="0">
                <a:solidFill>
                  <a:srgbClr val="002060"/>
                </a:solidFill>
                <a:latin typeface="Arial" panose="020B0604020202020204" pitchFamily="34" charset="0"/>
                <a:cs typeface="Arial" panose="020B0604020202020204" pitchFamily="34" charset="0"/>
              </a:rPr>
              <a:t>Don’t Get Hacked </a:t>
            </a:r>
          </a:p>
          <a:p>
            <a:endParaRPr lang="en-US" sz="2800" dirty="0">
              <a:solidFill>
                <a:srgbClr val="002060"/>
              </a:solidFill>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hlinkClick r:id="rId3"/>
              </a:rPr>
              <a:t>https://therealcost.betobaccofree.hhs.gov/gm/hacked-ends.html</a:t>
            </a:r>
            <a:endParaRPr lang="en-US" sz="2800"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4"/>
          <a:stretch>
            <a:fillRect/>
          </a:stretch>
        </p:blipFill>
        <p:spPr>
          <a:xfrm>
            <a:off x="6643394" y="1188953"/>
            <a:ext cx="3788388" cy="1202911"/>
          </a:xfrm>
          <a:prstGeom prst="rect">
            <a:avLst/>
          </a:prstGeom>
        </p:spPr>
      </p:pic>
      <p:pic>
        <p:nvPicPr>
          <p:cNvPr id="6" name="Picture 5"/>
          <p:cNvPicPr>
            <a:picLocks noChangeAspect="1"/>
          </p:cNvPicPr>
          <p:nvPr/>
        </p:nvPicPr>
        <p:blipFill>
          <a:blip r:embed="rId5"/>
          <a:stretch>
            <a:fillRect/>
          </a:stretch>
        </p:blipFill>
        <p:spPr>
          <a:xfrm>
            <a:off x="4982545" y="3720187"/>
            <a:ext cx="5449237" cy="1191886"/>
          </a:xfrm>
          <a:prstGeom prst="rect">
            <a:avLst/>
          </a:prstGeom>
        </p:spPr>
      </p:pic>
    </p:spTree>
    <p:extLst>
      <p:ext uri="{BB962C8B-B14F-4D97-AF65-F5344CB8AC3E}">
        <p14:creationId xmlns:p14="http://schemas.microsoft.com/office/powerpoint/2010/main" val="2556253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8675" y="1487606"/>
            <a:ext cx="8652680" cy="1323439"/>
          </a:xfrm>
          <a:prstGeom prst="rect">
            <a:avLst/>
          </a:prstGeom>
          <a:noFill/>
        </p:spPr>
        <p:txBody>
          <a:bodyPr wrap="square" rtlCol="0">
            <a:spAutoFit/>
          </a:bodyPr>
          <a:lstStyle/>
          <a:p>
            <a:pPr algn="ctr"/>
            <a:r>
              <a:rPr lang="en-US" sz="4000" dirty="0">
                <a:solidFill>
                  <a:srgbClr val="002060"/>
                </a:solidFill>
                <a:latin typeface="Arial" panose="020B0604020202020204" pitchFamily="34" charset="0"/>
                <a:cs typeface="Arial" panose="020B0604020202020204" pitchFamily="34" charset="0"/>
              </a:rPr>
              <a:t>The next slides are optional depending on your audience.</a:t>
            </a:r>
          </a:p>
        </p:txBody>
      </p:sp>
    </p:spTree>
    <p:extLst>
      <p:ext uri="{BB962C8B-B14F-4D97-AF65-F5344CB8AC3E}">
        <p14:creationId xmlns:p14="http://schemas.microsoft.com/office/powerpoint/2010/main" val="38237975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17719" y="1536837"/>
            <a:ext cx="11029070" cy="4801314"/>
          </a:xfrm>
          <a:prstGeom prst="rect">
            <a:avLst/>
          </a:prstGeom>
          <a:noFill/>
        </p:spPr>
        <p:txBody>
          <a:bodyPr wrap="square" rtlCol="0">
            <a:spAutoFit/>
          </a:bodyPr>
          <a:lstStyle/>
          <a:p>
            <a:pPr marL="800100" lvl="1" indent="-342900">
              <a:spcBef>
                <a:spcPts val="0"/>
              </a:spcBef>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Be tobacco free:  it’s never too late to quit.</a:t>
            </a:r>
          </a:p>
          <a:p>
            <a:pPr marL="800100" lvl="1" indent="-342900">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Talk to your kids about why ENDS are unsafe.</a:t>
            </a:r>
          </a:p>
          <a:p>
            <a:pPr marL="800100" lvl="1" indent="-342900">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Tell them you do not want them to use ENDS.</a:t>
            </a:r>
          </a:p>
          <a:p>
            <a:pPr lvl="1">
              <a:spcBef>
                <a:spcPts val="0"/>
              </a:spcBef>
            </a:pPr>
            <a:endParaRPr lang="en-US" sz="2000" b="1" i="1"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r>
              <a:rPr lang="en-US" sz="2400" b="1" i="1" dirty="0">
                <a:solidFill>
                  <a:srgbClr val="002060"/>
                </a:solidFill>
                <a:latin typeface="Arial" panose="020B0604020202020204" pitchFamily="34" charset="0"/>
                <a:cs typeface="Arial" panose="020B0604020202020204" pitchFamily="34" charset="0"/>
              </a:rPr>
              <a:t>Know the Risks – Talk with Your Teens about E-Cigs: A Tip Sheet for Parents</a:t>
            </a:r>
          </a:p>
          <a:p>
            <a:pPr lvl="1">
              <a:spcBef>
                <a:spcPts val="0"/>
              </a:spcBef>
            </a:pPr>
            <a:r>
              <a:rPr lang="en-US" sz="2000" dirty="0">
                <a:solidFill>
                  <a:srgbClr val="002060"/>
                </a:solidFill>
                <a:latin typeface="Arial" panose="020B0604020202020204" pitchFamily="34" charset="0"/>
                <a:cs typeface="Arial" panose="020B0604020202020204" pitchFamily="34" charset="0"/>
              </a:rPr>
              <a:t>	</a:t>
            </a:r>
            <a:r>
              <a:rPr lang="en-US" sz="2000" dirty="0">
                <a:solidFill>
                  <a:srgbClr val="002060"/>
                </a:solidFill>
                <a:latin typeface="Arial" panose="020B0604020202020204" pitchFamily="34" charset="0"/>
                <a:cs typeface="Arial" panose="020B0604020202020204" pitchFamily="34" charset="0"/>
                <a:hlinkClick r:id="rId2"/>
              </a:rPr>
              <a:t>https://e-cigarettes.surgeongeneral.gov/documents/SGR_ECig_ParentTipSheet_508.pdf</a:t>
            </a:r>
            <a:endParaRPr lang="en-US" sz="2000" dirty="0">
              <a:solidFill>
                <a:srgbClr val="002060"/>
              </a:solidFill>
              <a:latin typeface="Arial" panose="020B0604020202020204" pitchFamily="34" charset="0"/>
              <a:cs typeface="Arial" panose="020B0604020202020204" pitchFamily="34" charset="0"/>
            </a:endParaRPr>
          </a:p>
          <a:p>
            <a:pPr marL="800100" lvl="1" indent="-342900">
              <a:spcBef>
                <a:spcPts val="0"/>
              </a:spcBef>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en-US" sz="2400" b="1" i="1" dirty="0">
                <a:solidFill>
                  <a:srgbClr val="002060"/>
                </a:solidFill>
                <a:latin typeface="Arial" panose="020B0604020202020204" pitchFamily="34" charset="0"/>
                <a:cs typeface="Arial" panose="020B0604020202020204" pitchFamily="34" charset="0"/>
              </a:rPr>
              <a:t>Vaping: What You Need to Know and How to Talk to Your Kids</a:t>
            </a:r>
          </a:p>
          <a:p>
            <a:pPr lvl="2"/>
            <a:r>
              <a:rPr lang="en-US" dirty="0">
                <a:solidFill>
                  <a:srgbClr val="002060"/>
                </a:solidFill>
                <a:latin typeface="Arial" panose="020B0604020202020204" pitchFamily="34" charset="0"/>
                <a:cs typeface="Arial" panose="020B0604020202020204" pitchFamily="34" charset="0"/>
                <a:hlinkClick r:id="rId3"/>
              </a:rPr>
              <a:t>file:///C:/Users/mason/Downloads/What-You-Need-to-Know-and-How-to-Talk-to-Your-Kids-About-Vaping-Guide-Partnership-for-Drug-Free-Kids.pdf</a:t>
            </a:r>
            <a:endParaRPr lang="en-US" dirty="0">
              <a:solidFill>
                <a:srgbClr val="002060"/>
              </a:solidFill>
              <a:latin typeface="Arial" panose="020B0604020202020204" pitchFamily="34" charset="0"/>
              <a:cs typeface="Arial" panose="020B0604020202020204" pitchFamily="34" charset="0"/>
            </a:endParaRPr>
          </a:p>
          <a:p>
            <a:pPr lvl="1"/>
            <a:r>
              <a:rPr lang="en-US" dirty="0"/>
              <a:t>	</a:t>
            </a:r>
          </a:p>
        </p:txBody>
      </p:sp>
      <p:sp>
        <p:nvSpPr>
          <p:cNvPr id="4" name="TextBox 3"/>
          <p:cNvSpPr txBox="1"/>
          <p:nvPr/>
        </p:nvSpPr>
        <p:spPr>
          <a:xfrm>
            <a:off x="3573195" y="633046"/>
            <a:ext cx="4966371"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Parents &amp; Caregivers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61056" y="107126"/>
            <a:ext cx="1572384" cy="1572384"/>
          </a:xfrm>
          <a:prstGeom prst="rect">
            <a:avLst/>
          </a:prstGeom>
        </p:spPr>
      </p:pic>
    </p:spTree>
    <p:extLst>
      <p:ext uri="{BB962C8B-B14F-4D97-AF65-F5344CB8AC3E}">
        <p14:creationId xmlns:p14="http://schemas.microsoft.com/office/powerpoint/2010/main" val="1240544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648818" y="858877"/>
            <a:ext cx="10729433" cy="5632311"/>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Policy</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your policy include ENDS along with tobacco use?</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staff know the policy?  Do they need training recognizing and referring students?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your policy contain opportunities for intervention along with consequences?</a:t>
            </a: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Prevention education</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your school health education curriculum include ENDS?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Does staff need training teaching and talking about ENDS with students?</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Can youth peer educators or advocates plan and implement prevention education for their peers or younger students?</a:t>
            </a:r>
          </a:p>
          <a:p>
            <a:pPr marL="285750" indent="-285750">
              <a:buFont typeface="Arial" panose="020B0604020202020204" pitchFamily="34" charset="0"/>
              <a:buChar char="•"/>
            </a:pPr>
            <a:endParaRPr lang="en-US" sz="2000" dirty="0">
              <a:solidFill>
                <a:srgbClr val="00206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Intervention</a:t>
            </a:r>
          </a:p>
          <a:p>
            <a:pPr marL="742950" lvl="1"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What do you offer students who violate policy more than once or express interest in quitting ENDS use?</a:t>
            </a:r>
          </a:p>
          <a:p>
            <a:pPr marL="1200150" lvl="2"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Time limited group</a:t>
            </a:r>
          </a:p>
          <a:p>
            <a:pPr marL="1200150" lvl="2"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The Truth Initiative’s Quitting App  </a:t>
            </a:r>
          </a:p>
          <a:p>
            <a:pPr marL="1200150" lvl="2" indent="-28575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hlinkClick r:id="rId2"/>
              </a:rPr>
              <a:t>https://www.thetruth.com/articles/hot-topic/quit-vaping</a:t>
            </a:r>
            <a:endParaRPr lang="en-US" sz="2000" dirty="0">
              <a:solidFill>
                <a:srgbClr val="002060"/>
              </a:solidFill>
              <a:latin typeface="Arial" panose="020B0604020202020204" pitchFamily="34" charset="0"/>
              <a:cs typeface="Arial" panose="020B0604020202020204" pitchFamily="34" charset="0"/>
            </a:endParaRPr>
          </a:p>
          <a:p>
            <a:pPr marL="1200150" lvl="2"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3" name="TextBox 2"/>
          <p:cNvSpPr txBox="1"/>
          <p:nvPr/>
        </p:nvSpPr>
        <p:spPr>
          <a:xfrm>
            <a:off x="2288433" y="7083398"/>
            <a:ext cx="10434448" cy="2308324"/>
          </a:xfrm>
          <a:prstGeom prst="rect">
            <a:avLst/>
          </a:prstGeom>
          <a:noFill/>
        </p:spPr>
        <p:txBody>
          <a:bodyPr wrap="square" rtlCol="0">
            <a:spAutoFit/>
          </a:bodyPr>
          <a:lstStyle/>
          <a:p>
            <a:r>
              <a:rPr lang="en-US" dirty="0"/>
              <a:t>Stanford University School of Medicine</a:t>
            </a:r>
          </a:p>
          <a:p>
            <a:r>
              <a:rPr lang="en-US" dirty="0"/>
              <a:t>Tobacco Prevention Toolkit (teaching modules include vaping)</a:t>
            </a:r>
          </a:p>
          <a:p>
            <a:r>
              <a:rPr lang="en-US" dirty="0">
                <a:hlinkClick r:id="rId3"/>
              </a:rPr>
              <a:t>https://med.stanford.edu/tobaccopreventiontoolkit/about.html</a:t>
            </a:r>
            <a:endParaRPr lang="en-US" dirty="0"/>
          </a:p>
          <a:p>
            <a:endParaRPr lang="en-US" dirty="0"/>
          </a:p>
          <a:p>
            <a:r>
              <a:rPr lang="en-US" dirty="0"/>
              <a:t>Massachusetts</a:t>
            </a:r>
          </a:p>
          <a:p>
            <a:r>
              <a:rPr lang="en-US" dirty="0"/>
              <a:t>Making smoking history, Toolkit for schools </a:t>
            </a:r>
            <a:r>
              <a:rPr lang="en-US" dirty="0">
                <a:hlinkClick r:id="rId4"/>
              </a:rPr>
              <a:t>http://makesmokinghistory.org/dangers-of-vaping/schools/</a:t>
            </a:r>
            <a:endParaRPr lang="en-US" dirty="0"/>
          </a:p>
          <a:p>
            <a:endParaRPr lang="en-US" dirty="0"/>
          </a:p>
          <a:p>
            <a:r>
              <a:rPr lang="en-US" dirty="0"/>
              <a:t>School </a:t>
            </a:r>
          </a:p>
        </p:txBody>
      </p:sp>
      <p:sp>
        <p:nvSpPr>
          <p:cNvPr id="5" name="TextBox 4"/>
          <p:cNvSpPr txBox="1"/>
          <p:nvPr/>
        </p:nvSpPr>
        <p:spPr>
          <a:xfrm>
            <a:off x="4804013" y="212546"/>
            <a:ext cx="2062008"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Schools</a:t>
            </a:r>
            <a:r>
              <a:rPr lang="en-US" sz="3600" b="1" dirty="0">
                <a:solidFill>
                  <a:schemeClr val="bg1"/>
                </a:solidFill>
              </a:rPr>
              <a:t>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8311" y="138690"/>
            <a:ext cx="1176926" cy="1176926"/>
          </a:xfrm>
          <a:prstGeom prst="rect">
            <a:avLst/>
          </a:prstGeom>
        </p:spPr>
      </p:pic>
      <p:pic>
        <p:nvPicPr>
          <p:cNvPr id="7" name="Picture 6"/>
          <p:cNvPicPr>
            <a:picLocks noChangeAspect="1"/>
          </p:cNvPicPr>
          <p:nvPr/>
        </p:nvPicPr>
        <p:blipFill>
          <a:blip r:embed="rId6"/>
          <a:stretch>
            <a:fillRect/>
          </a:stretch>
        </p:blipFill>
        <p:spPr>
          <a:xfrm>
            <a:off x="10638791" y="5428247"/>
            <a:ext cx="1306446" cy="1062941"/>
          </a:xfrm>
          <a:prstGeom prst="rect">
            <a:avLst/>
          </a:prstGeom>
        </p:spPr>
      </p:pic>
    </p:spTree>
    <p:extLst>
      <p:ext uri="{BB962C8B-B14F-4D97-AF65-F5344CB8AC3E}">
        <p14:creationId xmlns:p14="http://schemas.microsoft.com/office/powerpoint/2010/main" val="2045093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44138" y="143593"/>
            <a:ext cx="4478651" cy="1024743"/>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Prevention</a:t>
            </a:r>
            <a:r>
              <a:rPr lang="en-US" b="1" dirty="0">
                <a:solidFill>
                  <a:srgbClr val="002060"/>
                </a:solidFill>
                <a:latin typeface="Arial" panose="020B0604020202020204" pitchFamily="34" charset="0"/>
                <a:cs typeface="Arial" panose="020B0604020202020204" pitchFamily="34" charset="0"/>
              </a:rPr>
              <a:t> </a:t>
            </a:r>
            <a:r>
              <a:rPr lang="en-US" sz="3600" b="1" dirty="0">
                <a:solidFill>
                  <a:srgbClr val="002060"/>
                </a:solidFill>
                <a:latin typeface="Arial" panose="020B0604020202020204" pitchFamily="34" charset="0"/>
                <a:cs typeface="Arial" panose="020B0604020202020204" pitchFamily="34" charset="0"/>
              </a:rPr>
              <a:t>Education</a:t>
            </a:r>
          </a:p>
        </p:txBody>
      </p:sp>
      <p:sp>
        <p:nvSpPr>
          <p:cNvPr id="3" name="Text Placeholder 2"/>
          <p:cNvSpPr>
            <a:spLocks noGrp="1"/>
          </p:cNvSpPr>
          <p:nvPr>
            <p:ph type="body" idx="1"/>
          </p:nvPr>
        </p:nvSpPr>
        <p:spPr>
          <a:xfrm>
            <a:off x="1716833" y="1168336"/>
            <a:ext cx="9172005" cy="5176480"/>
          </a:xfrm>
        </p:spPr>
        <p:txBody>
          <a:bodyPr>
            <a:noAutofit/>
          </a:bodyPr>
          <a:lstStyle/>
          <a:p>
            <a:pPr>
              <a:lnSpc>
                <a:spcPct val="100000"/>
              </a:lnSpc>
              <a:spcBef>
                <a:spcPts val="0"/>
              </a:spcBef>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FDA and Scholastic – The Real Cost of Vaping </a:t>
            </a:r>
          </a:p>
          <a:p>
            <a:pPr marL="321473" indent="0">
              <a:lnSpc>
                <a:spcPct val="100000"/>
              </a:lnSpc>
              <a:spcBef>
                <a:spcPts val="0"/>
              </a:spcBef>
              <a:buSzPct val="100000"/>
              <a:buNone/>
            </a:pPr>
            <a:r>
              <a:rPr lang="en-US" sz="2400" dirty="0">
                <a:solidFill>
                  <a:srgbClr val="002060"/>
                </a:solidFill>
                <a:latin typeface="Arial" panose="020B0604020202020204" pitchFamily="34" charset="0"/>
                <a:cs typeface="Arial" panose="020B0604020202020204" pitchFamily="34" charset="0"/>
              </a:rPr>
              <a:t>(one session, gr. 9-12)</a:t>
            </a:r>
          </a:p>
          <a:p>
            <a:pPr marL="321473" indent="0">
              <a:lnSpc>
                <a:spcPct val="100000"/>
              </a:lnSpc>
              <a:spcBef>
                <a:spcPts val="0"/>
              </a:spcBef>
              <a:buSzPct val="100000"/>
              <a:buNone/>
            </a:pPr>
            <a:r>
              <a:rPr lang="en-US" sz="2400" dirty="0">
                <a:solidFill>
                  <a:srgbClr val="002060"/>
                </a:solidFill>
                <a:latin typeface="Arial" panose="020B0604020202020204" pitchFamily="34" charset="0"/>
                <a:cs typeface="Arial" panose="020B0604020202020204" pitchFamily="34" charset="0"/>
                <a:hlinkClick r:id="rId2"/>
              </a:rPr>
              <a:t>https://www.scholastic.com/youthvapingrisks/?utm_campaign=CTP%20News%3A%20TRC%20Magic%20Ads%20-%2072219&amp;utm_medium=email&amp;utm_source=Eloqua</a:t>
            </a: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CDC – Know the Risks: A Youth Guide to E-Cigarettes</a:t>
            </a:r>
          </a:p>
          <a:p>
            <a:pPr marL="321473" indent="0">
              <a:lnSpc>
                <a:spcPct val="100000"/>
              </a:lnSpc>
              <a:spcBef>
                <a:spcPts val="0"/>
              </a:spcBef>
              <a:buNone/>
            </a:pPr>
            <a:r>
              <a:rPr lang="en-US" sz="2400" dirty="0">
                <a:solidFill>
                  <a:srgbClr val="002060"/>
                </a:solidFill>
                <a:latin typeface="Arial" panose="020B0604020202020204" pitchFamily="34" charset="0"/>
                <a:cs typeface="Arial" panose="020B0604020202020204" pitchFamily="34" charset="0"/>
                <a:hlinkClick r:id="rId3"/>
              </a:rPr>
              <a:t>https://www.cdc.gov/tobacco/basic_information/e-cigarettes/youth-guide-to-e-cigarettes-presentation.html</a:t>
            </a: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a:lnSpc>
                <a:spcPct val="100000"/>
              </a:lnSpc>
              <a:spcBef>
                <a:spcPts val="0"/>
              </a:spcBef>
              <a:buSzPct val="100000"/>
              <a:buFont typeface="Wingdings" panose="05000000000000000000" pitchFamily="2" charset="2"/>
              <a:buChar char="Ø"/>
            </a:pPr>
            <a:r>
              <a:rPr lang="en-US" sz="2400" dirty="0">
                <a:solidFill>
                  <a:srgbClr val="002060"/>
                </a:solidFill>
                <a:latin typeface="Arial" panose="020B0604020202020204" pitchFamily="34" charset="0"/>
                <a:cs typeface="Arial" panose="020B0604020202020204" pitchFamily="34" charset="0"/>
              </a:rPr>
              <a:t>Stanford University School of Medicine – Tobacco Prevention Toolkit (includes vaping)</a:t>
            </a:r>
          </a:p>
          <a:p>
            <a:pPr marL="321473" indent="0">
              <a:lnSpc>
                <a:spcPct val="100000"/>
              </a:lnSpc>
              <a:spcBef>
                <a:spcPts val="0"/>
              </a:spcBef>
              <a:buSzPct val="100000"/>
              <a:buNone/>
            </a:pPr>
            <a:r>
              <a:rPr lang="en-US" sz="2400" dirty="0">
                <a:solidFill>
                  <a:srgbClr val="002060"/>
                </a:solidFill>
                <a:latin typeface="Arial" panose="020B0604020202020204" pitchFamily="34" charset="0"/>
                <a:cs typeface="Arial" panose="020B0604020202020204" pitchFamily="34" charset="0"/>
                <a:hlinkClick r:id="rId4"/>
              </a:rPr>
              <a:t>https://med.stanford.edu/tobaccopreventiontoolkit/about.html</a:t>
            </a:r>
            <a:endParaRPr lang="en-US" sz="2400" dirty="0">
              <a:solidFill>
                <a:srgbClr val="00206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420261" y="5126688"/>
            <a:ext cx="1296572" cy="847413"/>
          </a:xfrm>
          <a:prstGeom prst="rect">
            <a:avLst/>
          </a:prstGeom>
        </p:spPr>
      </p:pic>
      <p:pic>
        <p:nvPicPr>
          <p:cNvPr id="5" name="Picture 4"/>
          <p:cNvPicPr>
            <a:picLocks noChangeAspect="1"/>
          </p:cNvPicPr>
          <p:nvPr/>
        </p:nvPicPr>
        <p:blipFill>
          <a:blip r:embed="rId6"/>
          <a:stretch>
            <a:fillRect/>
          </a:stretch>
        </p:blipFill>
        <p:spPr>
          <a:xfrm>
            <a:off x="391210" y="3732245"/>
            <a:ext cx="1489863" cy="846401"/>
          </a:xfrm>
          <a:prstGeom prst="rect">
            <a:avLst/>
          </a:prstGeom>
        </p:spPr>
      </p:pic>
      <p:pic>
        <p:nvPicPr>
          <p:cNvPr id="6" name="Picture 5"/>
          <p:cNvPicPr>
            <a:picLocks noChangeAspect="1"/>
          </p:cNvPicPr>
          <p:nvPr/>
        </p:nvPicPr>
        <p:blipFill>
          <a:blip r:embed="rId7"/>
          <a:stretch>
            <a:fillRect/>
          </a:stretch>
        </p:blipFill>
        <p:spPr>
          <a:xfrm>
            <a:off x="449776" y="2314034"/>
            <a:ext cx="1431297" cy="45447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043637" y="0"/>
            <a:ext cx="1932997" cy="1932997"/>
          </a:xfrm>
          <a:prstGeom prst="rect">
            <a:avLst/>
          </a:prstGeom>
        </p:spPr>
      </p:pic>
    </p:spTree>
    <p:extLst>
      <p:ext uri="{BB962C8B-B14F-4D97-AF65-F5344CB8AC3E}">
        <p14:creationId xmlns:p14="http://schemas.microsoft.com/office/powerpoint/2010/main" val="497040176"/>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1247672" y="1068361"/>
            <a:ext cx="9289954" cy="5355312"/>
          </a:xfrm>
          <a:prstGeom prst="rect">
            <a:avLst/>
          </a:prstGeom>
          <a:noFill/>
        </p:spPr>
        <p:txBody>
          <a:bodyPr wrap="square" rtlCol="0">
            <a:spAutoFit/>
          </a:bodyPr>
          <a:lstStyle/>
          <a:p>
            <a:r>
              <a:rPr lang="en-US" sz="2400" i="1" dirty="0">
                <a:solidFill>
                  <a:srgbClr val="002060"/>
                </a:solidFill>
                <a:latin typeface="Arial" panose="020B0604020202020204" pitchFamily="34" charset="0"/>
                <a:cs typeface="Arial" panose="020B0604020202020204" pitchFamily="34" charset="0"/>
              </a:rPr>
              <a:t>Apply the Strategic Prevention Framework (SPF), data driven public health model</a:t>
            </a:r>
          </a:p>
          <a:p>
            <a:endParaRPr lang="en-US" sz="14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Assessment -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Where can we get data about ENDS use and consequences in our community?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Past 30 day use?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Are there specific populations using more?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Perception of risk?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Perception of peer or parent disapproval? </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Where and how do youth obtain ENDS products?</a:t>
            </a:r>
          </a:p>
          <a:p>
            <a:pPr marL="342900" indent="-342900">
              <a:buFont typeface="Arial" panose="020B0604020202020204" pitchFamily="34" charset="0"/>
              <a:buChar char="•"/>
            </a:pPr>
            <a:endParaRPr lang="en-US" sz="12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Capacity Building –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do our coalition members and other community partners need to know about ENDS use?</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How can we prepare them to conduct prevention activities?</a:t>
            </a:r>
            <a:endParaRPr lang="en-US" sz="2400" dirty="0">
              <a:solidFill>
                <a:srgbClr val="002060"/>
              </a:solidFill>
              <a:latin typeface="Arial" panose="020B0604020202020204" pitchFamily="34" charset="0"/>
              <a:cs typeface="Arial" panose="020B0604020202020204" pitchFamily="34" charset="0"/>
            </a:endParaRPr>
          </a:p>
        </p:txBody>
      </p:sp>
      <p:sp>
        <p:nvSpPr>
          <p:cNvPr id="3" name="TextBox 2"/>
          <p:cNvSpPr txBox="1"/>
          <p:nvPr/>
        </p:nvSpPr>
        <p:spPr>
          <a:xfrm>
            <a:off x="3094893" y="422030"/>
            <a:ext cx="6545053"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Coalitions and Communities</a:t>
            </a:r>
          </a:p>
        </p:txBody>
      </p:sp>
      <p:pic>
        <p:nvPicPr>
          <p:cNvPr id="1026"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3904" y="5627076"/>
            <a:ext cx="1015462" cy="1009369"/>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01088" y="38556"/>
            <a:ext cx="1209898" cy="1156414"/>
          </a:xfrm>
          <a:prstGeom prst="rect">
            <a:avLst/>
          </a:prstGeom>
        </p:spPr>
      </p:pic>
    </p:spTree>
    <p:extLst>
      <p:ext uri="{BB962C8B-B14F-4D97-AF65-F5344CB8AC3E}">
        <p14:creationId xmlns:p14="http://schemas.microsoft.com/office/powerpoint/2010/main" val="34171167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717451" y="913617"/>
            <a:ext cx="10522635" cy="5570756"/>
          </a:xfrm>
          <a:prstGeom prst="rect">
            <a:avLst/>
          </a:prstGeom>
          <a:noFill/>
        </p:spPr>
        <p:txBody>
          <a:bodyPr wrap="square" rtlCol="0">
            <a:spAutoFit/>
          </a:bodyPr>
          <a:lstStyle/>
          <a:p>
            <a:r>
              <a:rPr lang="en-US" sz="2400" i="1" dirty="0">
                <a:solidFill>
                  <a:srgbClr val="002060"/>
                </a:solidFill>
                <a:latin typeface="Arial" panose="020B0604020202020204" pitchFamily="34" charset="0"/>
                <a:cs typeface="Arial" panose="020B0604020202020204" pitchFamily="34" charset="0"/>
              </a:rPr>
              <a:t>Strategic Prevention Framework (SPF), part 2</a:t>
            </a:r>
          </a:p>
          <a:p>
            <a:endParaRPr lang="en-US" sz="12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Planning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risk factors should we target? (Perception of risk, peer or parent disapproval)</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strategies best target those risk factors?</a:t>
            </a:r>
          </a:p>
          <a:p>
            <a:pPr marL="1257300" lvl="2"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Look to tobacco control lessons – education, social marketing campaigns, policies, change access through new laws, etc.</a:t>
            </a:r>
          </a:p>
          <a:p>
            <a:pPr marL="1257300" lvl="2" indent="-342900">
              <a:buFont typeface="Arial" panose="020B0604020202020204" pitchFamily="34" charset="0"/>
              <a:buChar char="•"/>
            </a:pPr>
            <a:endParaRPr lang="en-US" sz="1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Implementation –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is our plan for implementing prevention strategies?</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Who is responsible for implementing the prevention strategies – coalition members, educators, parents, youth?</a:t>
            </a:r>
          </a:p>
          <a:p>
            <a:pPr marL="342900" indent="-342900">
              <a:buFont typeface="Arial" panose="020B0604020202020204" pitchFamily="34" charset="0"/>
              <a:buChar char="•"/>
            </a:pPr>
            <a:endParaRPr lang="en-US" sz="1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Evaluation –</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Did we see a change in the risk factors or 30 day use?</a:t>
            </a:r>
          </a:p>
          <a:p>
            <a:pPr marL="800100" lvl="1"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What might we do differently?</a:t>
            </a:r>
          </a:p>
        </p:txBody>
      </p:sp>
      <p:sp>
        <p:nvSpPr>
          <p:cNvPr id="3" name="TextBox 2"/>
          <p:cNvSpPr txBox="1"/>
          <p:nvPr/>
        </p:nvSpPr>
        <p:spPr>
          <a:xfrm>
            <a:off x="2996419" y="267286"/>
            <a:ext cx="6612530"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Coalitions and Communities</a:t>
            </a:r>
          </a:p>
        </p:txBody>
      </p:sp>
      <p:pic>
        <p:nvPicPr>
          <p:cNvPr id="4"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81857" y="5371121"/>
            <a:ext cx="1274720" cy="126707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9348" y="136056"/>
            <a:ext cx="1136306" cy="1086075"/>
          </a:xfrm>
          <a:prstGeom prst="rect">
            <a:avLst/>
          </a:prstGeom>
        </p:spPr>
      </p:pic>
    </p:spTree>
    <p:extLst>
      <p:ext uri="{BB962C8B-B14F-4D97-AF65-F5344CB8AC3E}">
        <p14:creationId xmlns:p14="http://schemas.microsoft.com/office/powerpoint/2010/main" val="5088909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184902" y="267076"/>
            <a:ext cx="7625525"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Community Prevention Strategies</a:t>
            </a:r>
          </a:p>
        </p:txBody>
      </p:sp>
      <p:sp>
        <p:nvSpPr>
          <p:cNvPr id="3" name="TextBox 2"/>
          <p:cNvSpPr txBox="1"/>
          <p:nvPr/>
        </p:nvSpPr>
        <p:spPr>
          <a:xfrm>
            <a:off x="271041" y="1118680"/>
            <a:ext cx="11440314" cy="5463034"/>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Provide information on risk of tobacco &amp; ENDS and promote cessation services through:</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Social media and social marketing campaigns</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Community forums and other trainings</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Community health fairs and other events</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Write op-ed articles in local newspaper</a:t>
            </a:r>
          </a:p>
          <a:p>
            <a:pPr marL="800100" lvl="1"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Ask community partners to share information  (health department, library, schools, etc.)</a:t>
            </a:r>
          </a:p>
          <a:p>
            <a:pPr marL="800100" lvl="1" indent="-342900">
              <a:buFont typeface="Arial" panose="020B0604020202020204" pitchFamily="34" charset="0"/>
              <a:buChar char="•"/>
            </a:pPr>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Conduct tobacco/ENDS merchant training to increase compliance with tobacco/ENDS sales laws</a:t>
            </a:r>
          </a:p>
          <a:p>
            <a:pPr marL="342900" indent="-342900">
              <a:buFont typeface="Arial" panose="020B0604020202020204" pitchFamily="34" charset="0"/>
              <a:buChar char="•"/>
            </a:pPr>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Partner with police department to conduct merchant compliance checks and recognize merchants who pass compliance checks.  Offer training to those who do not</a:t>
            </a:r>
          </a:p>
          <a:p>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Provide and enforce signage related to tobacco/ENDS free policies including We Card signs to merchants</a:t>
            </a:r>
          </a:p>
          <a:p>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Restrict point of purchase/promotion</a:t>
            </a:r>
          </a:p>
          <a:p>
            <a:endParaRPr lang="en-US" sz="8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Review public/school policy pertaining to substance use and misuse </a:t>
            </a:r>
          </a:p>
          <a:p>
            <a:r>
              <a:rPr lang="en-US" sz="2000" dirty="0">
                <a:solidFill>
                  <a:srgbClr val="002060"/>
                </a:solidFill>
                <a:latin typeface="Arial" panose="020B0604020202020204" pitchFamily="34" charset="0"/>
                <a:cs typeface="Arial" panose="020B0604020202020204" pitchFamily="34" charset="0"/>
              </a:rPr>
              <a:t>	and include opportunities for intervention</a:t>
            </a:r>
          </a:p>
          <a:p>
            <a:pPr marL="342900" indent="-342900">
              <a:buFont typeface="Arial" panose="020B0604020202020204" pitchFamily="34" charset="0"/>
              <a:buChar char="•"/>
            </a:pPr>
            <a:endParaRPr lang="en-US" sz="9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Offer tobacco/ENDS intervention and cessation groups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71087" y="109679"/>
            <a:ext cx="1209898" cy="1156414"/>
          </a:xfrm>
          <a:prstGeom prst="rect">
            <a:avLst/>
          </a:prstGeom>
        </p:spPr>
      </p:pic>
    </p:spTree>
    <p:extLst>
      <p:ext uri="{BB962C8B-B14F-4D97-AF65-F5344CB8AC3E}">
        <p14:creationId xmlns:p14="http://schemas.microsoft.com/office/powerpoint/2010/main" val="1449673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5918" y="0"/>
            <a:ext cx="10828552" cy="1097915"/>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U.S. Surgeon General’s Comprehensive Approach</a:t>
            </a:r>
          </a:p>
        </p:txBody>
      </p:sp>
      <p:sp>
        <p:nvSpPr>
          <p:cNvPr id="3" name="TextBox 2"/>
          <p:cNvSpPr txBox="1"/>
          <p:nvPr/>
        </p:nvSpPr>
        <p:spPr>
          <a:xfrm>
            <a:off x="485918" y="860523"/>
            <a:ext cx="10522051" cy="4893647"/>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Educate parents, teachers, coaches, health professionals and other influencers about risks of e-cigarette use among youth and youth adults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Curb e-cigarette advertising and marketing likely to attract youth and young adults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Develop e-cigarette and smoke free indoor air policies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Restrict youth access to e-cigarettes in retail settings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Require retail licensing and establish specific package requirements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Coordinate, evaluate and share best practices across state and local organizations</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Support and reinforce e-cigarette regulations at the federal, state and local level</a:t>
            </a:r>
          </a:p>
          <a:p>
            <a:pPr marL="342900" indent="-342900">
              <a:buFont typeface="Arial" panose="020B0604020202020204" pitchFamily="34" charset="0"/>
              <a:buChar char="•"/>
            </a:pPr>
            <a:endParaRPr lang="en-US" sz="10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solidFill>
                  <a:srgbClr val="002060"/>
                </a:solidFill>
                <a:latin typeface="Arial" panose="020B0604020202020204" pitchFamily="34" charset="0"/>
                <a:cs typeface="Arial" panose="020B0604020202020204" pitchFamily="34" charset="0"/>
              </a:rPr>
              <a:t>Address surveillance, research and evaluation gaps related to e-cigarettes</a:t>
            </a:r>
          </a:p>
        </p:txBody>
      </p:sp>
      <p:sp>
        <p:nvSpPr>
          <p:cNvPr id="4" name="Rectangle 3"/>
          <p:cNvSpPr/>
          <p:nvPr/>
        </p:nvSpPr>
        <p:spPr>
          <a:xfrm>
            <a:off x="1037462" y="5987217"/>
            <a:ext cx="9725463" cy="738664"/>
          </a:xfrm>
          <a:prstGeom prst="rect">
            <a:avLst/>
          </a:prstGeom>
        </p:spPr>
        <p:txBody>
          <a:bodyPr wrap="square">
            <a:spAutoFit/>
          </a:bodyPr>
          <a:lstStyle/>
          <a:p>
            <a:r>
              <a:rPr lang="en-US" sz="1400" dirty="0">
                <a:solidFill>
                  <a:srgbClr val="002060"/>
                </a:solidFill>
                <a:latin typeface="Arial" panose="020B0604020202020204" pitchFamily="34" charset="0"/>
                <a:cs typeface="Arial" panose="020B0604020202020204" pitchFamily="34" charset="0"/>
              </a:rPr>
              <a:t>Source: CADCA Practical Theorist – Electronic Nicotine Delivery Systems: Juuling, Other Trends and Community Prevention (2019) quoting the US Dept. of Health &amp; Human Services (2016) E-cigarette use among youth and young adults: A Report of the Surgeon General</a:t>
            </a:r>
          </a:p>
        </p:txBody>
      </p:sp>
      <p:pic>
        <p:nvPicPr>
          <p:cNvPr id="5" name="Picture 4"/>
          <p:cNvPicPr>
            <a:picLocks noChangeAspect="1"/>
          </p:cNvPicPr>
          <p:nvPr/>
        </p:nvPicPr>
        <p:blipFill>
          <a:blip r:embed="rId2"/>
          <a:stretch>
            <a:fillRect/>
          </a:stretch>
        </p:blipFill>
        <p:spPr>
          <a:xfrm>
            <a:off x="11007969" y="169722"/>
            <a:ext cx="990947" cy="1027312"/>
          </a:xfrm>
          <a:prstGeom prst="rect">
            <a:avLst/>
          </a:prstGeom>
        </p:spPr>
      </p:pic>
    </p:spTree>
    <p:extLst>
      <p:ext uri="{BB962C8B-B14F-4D97-AF65-F5344CB8AC3E}">
        <p14:creationId xmlns:p14="http://schemas.microsoft.com/office/powerpoint/2010/main" val="4202519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2072987" y="135264"/>
            <a:ext cx="7385539" cy="646331"/>
          </a:xfrm>
          <a:prstGeom prst="rect">
            <a:avLst/>
          </a:prstGeom>
          <a:noFill/>
        </p:spPr>
        <p:txBody>
          <a:bodyPr wrap="square" rtlCol="0">
            <a:spAutoFit/>
          </a:bodyPr>
          <a:lstStyle/>
          <a:p>
            <a:r>
              <a:rPr lang="en-US" sz="3600" b="1" dirty="0">
                <a:solidFill>
                  <a:srgbClr val="002060"/>
                </a:solidFill>
                <a:latin typeface="Arial" panose="020B0604020202020204" pitchFamily="34" charset="0"/>
                <a:cs typeface="Arial" panose="020B0604020202020204" pitchFamily="34" charset="0"/>
              </a:rPr>
              <a:t>Proven Prevention Interventions</a:t>
            </a:r>
          </a:p>
        </p:txBody>
      </p:sp>
      <p:sp>
        <p:nvSpPr>
          <p:cNvPr id="3" name="TextBox 2"/>
          <p:cNvSpPr txBox="1"/>
          <p:nvPr/>
        </p:nvSpPr>
        <p:spPr>
          <a:xfrm>
            <a:off x="791308" y="973239"/>
            <a:ext cx="10406576" cy="4801314"/>
          </a:xfrm>
          <a:prstGeom prst="rect">
            <a:avLst/>
          </a:prstGeom>
          <a:noFill/>
        </p:spPr>
        <p:txBody>
          <a:bodyPr wrap="square" rtlCol="0">
            <a:spAutoFit/>
          </a:bodyPr>
          <a:lstStyle/>
          <a:p>
            <a:r>
              <a:rPr lang="en-US" sz="2200" i="1" dirty="0">
                <a:solidFill>
                  <a:srgbClr val="002060"/>
                </a:solidFill>
                <a:latin typeface="Arial" panose="020B0604020202020204" pitchFamily="34" charset="0"/>
                <a:cs typeface="Arial" panose="020B0604020202020204" pitchFamily="34" charset="0"/>
              </a:rPr>
              <a:t>From tobacco control efforts, which steadily reduced youth smoking in the        past decade:</a:t>
            </a:r>
          </a:p>
          <a:p>
            <a:endParaRPr lang="en-US" sz="2200" i="1"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Youth-targeted mass-media counter marketing campaigns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Adoption of comprehensive smoke-free laws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Increased availability of accessible, affordable tobacco cessation options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Increased retail price of tobacco products through excise tax increases</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rgbClr val="002060"/>
                </a:solidFill>
                <a:latin typeface="Arial" panose="020B0604020202020204" pitchFamily="34" charset="0"/>
                <a:cs typeface="Arial" panose="020B0604020202020204" pitchFamily="34" charset="0"/>
              </a:rPr>
              <a:t>Restrictions on advertising and promotion</a:t>
            </a:r>
          </a:p>
          <a:p>
            <a:pPr marL="342900" indent="-342900">
              <a:buFont typeface="Arial" panose="020B0604020202020204" pitchFamily="34" charset="0"/>
              <a:buChar char="•"/>
            </a:pPr>
            <a:endParaRPr lang="en-US" sz="2400"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1125415" y="5884573"/>
            <a:ext cx="10072468" cy="738664"/>
          </a:xfrm>
          <a:prstGeom prst="rect">
            <a:avLst/>
          </a:prstGeom>
          <a:noFill/>
        </p:spPr>
        <p:txBody>
          <a:bodyPr wrap="square" rtlCol="0">
            <a:spAutoFit/>
          </a:bodyPr>
          <a:lstStyle/>
          <a:p>
            <a:r>
              <a:rPr lang="en-US" sz="1400" dirty="0">
                <a:solidFill>
                  <a:srgbClr val="002060"/>
                </a:solidFill>
                <a:latin typeface="Arial" panose="020B0604020202020204" pitchFamily="34" charset="0"/>
                <a:cs typeface="Arial" panose="020B0604020202020204" pitchFamily="34" charset="0"/>
              </a:rPr>
              <a:t>Source: CADCA Practical Theorist – Electronic Nicotine Delivery Systems: Juuling, Other Trends and Community Prevention (2019) quoting the.  US Dept. of Health &amp; Human Services (2012) E-cigarette use among youth and young adults: A Report of the Surgeon General</a:t>
            </a:r>
          </a:p>
        </p:txBody>
      </p:sp>
      <p:pic>
        <p:nvPicPr>
          <p:cNvPr id="1026" name="Picture 2" descr="https://www.cardiosmart.org/~/media/Images/NewsEvents/2013/140450867.ashx"/>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2462" y="229438"/>
            <a:ext cx="1104314" cy="110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969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5085" y="62957"/>
            <a:ext cx="6569166" cy="839500"/>
          </a:xfrm>
        </p:spPr>
        <p:txBody>
          <a:bodyPr>
            <a:normAutofit fontScale="90000"/>
          </a:bodyPr>
          <a:lstStyle/>
          <a:p>
            <a:r>
              <a:rPr lang="en-US" sz="3600" b="1" dirty="0">
                <a:solidFill>
                  <a:srgbClr val="002060"/>
                </a:solidFill>
                <a:latin typeface="Arial" panose="020B0604020202020204" pitchFamily="34" charset="0"/>
                <a:cs typeface="Arial" panose="020B0604020202020204" pitchFamily="34" charset="0"/>
              </a:rPr>
              <a:t>What is Happening in Connecticut</a:t>
            </a:r>
          </a:p>
        </p:txBody>
      </p:sp>
      <p:sp>
        <p:nvSpPr>
          <p:cNvPr id="3" name="Text Placeholder 2"/>
          <p:cNvSpPr>
            <a:spLocks noGrp="1"/>
          </p:cNvSpPr>
          <p:nvPr>
            <p:ph type="body" idx="1"/>
          </p:nvPr>
        </p:nvSpPr>
        <p:spPr>
          <a:xfrm>
            <a:off x="267386" y="866717"/>
            <a:ext cx="11784564" cy="5479492"/>
          </a:xfrm>
        </p:spPr>
        <p:txBody>
          <a:bodyPr>
            <a:noAutofit/>
          </a:bodyPr>
          <a:lstStyle/>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The Connecticut Department of Public Health reported in the 2017 Youth Tobacco Survey electronic cigarette use more than doubled among high school students from 7.2% in 2015 to 14.7% in 2017.  This number is expected to go up in 2019. </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This year 6 Connecticut high school students became ill and were transported to the hospital after vaping while at school. Adulterated cannabis liquid is suspected in at least 2 of the cases.</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The legislature and the governor took action passing Public Act 19-13, titled: AN ACT PROHIBITING THE SALE OF CIGARETTES, TOBACCO PRODUCTS, ELECTRONIC NICOTINE DELIVERY SYSTEMS AND VAPOR PRODUCTS TO PERSONS UNDER AGE TWENTY-ONE.</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As of October 1, 2019, you must be at least 21 years old to purchase tobacco, an electronic cigarette or vapor product.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853" y="0"/>
            <a:ext cx="937761" cy="9377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318" y="172125"/>
            <a:ext cx="334782" cy="522467"/>
          </a:xfrm>
          <a:prstGeom prst="rect">
            <a:avLst/>
          </a:prstGeom>
        </p:spPr>
      </p:pic>
    </p:spTree>
    <p:extLst>
      <p:ext uri="{BB962C8B-B14F-4D97-AF65-F5344CB8AC3E}">
        <p14:creationId xmlns:p14="http://schemas.microsoft.com/office/powerpoint/2010/main" val="153522081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5085" y="62957"/>
            <a:ext cx="6569166" cy="839500"/>
          </a:xfrm>
        </p:spPr>
        <p:txBody>
          <a:bodyPr>
            <a:normAutofit/>
          </a:bodyPr>
          <a:lstStyle/>
          <a:p>
            <a:r>
              <a:rPr lang="en-US" sz="3600" b="1" dirty="0">
                <a:solidFill>
                  <a:srgbClr val="002060"/>
                </a:solidFill>
                <a:latin typeface="Arial" panose="020B0604020202020204" pitchFamily="34" charset="0"/>
                <a:cs typeface="Arial" panose="020B0604020202020204" pitchFamily="34" charset="0"/>
              </a:rPr>
              <a:t>What </a:t>
            </a:r>
            <a:r>
              <a:rPr lang="en-US" sz="3600" b="1">
                <a:solidFill>
                  <a:srgbClr val="002060"/>
                </a:solidFill>
                <a:latin typeface="Arial" panose="020B0604020202020204" pitchFamily="34" charset="0"/>
                <a:cs typeface="Arial" panose="020B0604020202020204" pitchFamily="34" charset="0"/>
              </a:rPr>
              <a:t>is Happening </a:t>
            </a:r>
            <a:r>
              <a:rPr lang="en-US" sz="3600" b="1" dirty="0">
                <a:solidFill>
                  <a:srgbClr val="002060"/>
                </a:solidFill>
                <a:latin typeface="Arial" panose="020B0604020202020204" pitchFamily="34" charset="0"/>
                <a:cs typeface="Arial" panose="020B0604020202020204" pitchFamily="34" charset="0"/>
              </a:rPr>
              <a:t>Nationally</a:t>
            </a:r>
          </a:p>
        </p:txBody>
      </p:sp>
      <p:sp>
        <p:nvSpPr>
          <p:cNvPr id="3" name="Text Placeholder 2"/>
          <p:cNvSpPr>
            <a:spLocks noGrp="1"/>
          </p:cNvSpPr>
          <p:nvPr>
            <p:ph type="body" idx="1"/>
          </p:nvPr>
        </p:nvSpPr>
        <p:spPr>
          <a:xfrm>
            <a:off x="267386" y="866717"/>
            <a:ext cx="11784564" cy="5479492"/>
          </a:xfrm>
        </p:spPr>
        <p:txBody>
          <a:bodyPr>
            <a:noAutofit/>
          </a:bodyPr>
          <a:lstStyle/>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As of September 25, 2019, the CDC reports 530 confirmed and probable cases of lung disease associated with e-cigarette product use, or vaping, reported by 38 states, including Connecticut, and the U.S. Virgin Islands. </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Nine total deaths have been confirmed in seven states: California, Illinois, Indiana, Kansas, Minnesota, Missouri and Oregon.</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While this investigation is ongoing, the CDC recommends that people should consider not using e-cigarette products.</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The FDA is planning to ban all flavors including mint and menthol flavored electronic cigarette fluid.  </a:t>
            </a:r>
          </a:p>
          <a:p>
            <a:pPr lvl="0">
              <a:buFont typeface="Wingdings" panose="05000000000000000000" pitchFamily="2" charset="2"/>
              <a:buChar char="Ø"/>
            </a:pPr>
            <a:r>
              <a:rPr lang="en-US" sz="2400" dirty="0">
                <a:solidFill>
                  <a:schemeClr val="tx1">
                    <a:lumMod val="95000"/>
                    <a:lumOff val="5000"/>
                  </a:schemeClr>
                </a:solidFill>
                <a:latin typeface="Arial" panose="020B0604020202020204" pitchFamily="34" charset="0"/>
                <a:cs typeface="Arial" panose="020B0604020202020204" pitchFamily="34" charset="0"/>
              </a:rPr>
              <a:t>Nationally in 2019 27.5% of high school students reported using electronic cigarettes.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39853" y="0"/>
            <a:ext cx="937761" cy="93776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54318" y="172125"/>
            <a:ext cx="334782" cy="522467"/>
          </a:xfrm>
          <a:prstGeom prst="rect">
            <a:avLst/>
          </a:prstGeom>
        </p:spPr>
      </p:pic>
    </p:spTree>
    <p:extLst>
      <p:ext uri="{BB962C8B-B14F-4D97-AF65-F5344CB8AC3E}">
        <p14:creationId xmlns:p14="http://schemas.microsoft.com/office/powerpoint/2010/main" val="306983529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9141" y="185609"/>
            <a:ext cx="8015945" cy="666750"/>
          </a:xfrm>
        </p:spPr>
        <p:txBody>
          <a:bodyPr>
            <a:normAutofit fontScale="90000"/>
          </a:bodyPr>
          <a:lstStyle/>
          <a:p>
            <a:r>
              <a:rPr lang="en-US" sz="4000" b="1" dirty="0">
                <a:solidFill>
                  <a:schemeClr val="bg1"/>
                </a:solidFill>
                <a:latin typeface="Arial" panose="020B0604020202020204" pitchFamily="34" charset="0"/>
                <a:cs typeface="Arial" panose="020B0604020202020204" pitchFamily="34" charset="0"/>
              </a:rPr>
              <a:t>Don’t forget these tobacco products…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41" y="867747"/>
            <a:ext cx="8200167" cy="499609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rot="16200000">
            <a:off x="5999196" y="1743788"/>
            <a:ext cx="400110" cy="8640219"/>
          </a:xfrm>
          <a:prstGeom prst="rect">
            <a:avLst/>
          </a:prstGeom>
          <a:noFill/>
        </p:spPr>
        <p:txBody>
          <a:bodyPr vert="vert" wrap="square" rtlCol="0">
            <a:spAutoFit/>
          </a:bodyPr>
          <a:lstStyle/>
          <a:p>
            <a:r>
              <a:rPr lang="en-US" sz="1400" b="1" spc="200" dirty="0">
                <a:solidFill>
                  <a:schemeClr val="accent2">
                    <a:lumMod val="20000"/>
                    <a:lumOff val="80000"/>
                  </a:schemeClr>
                </a:solidFill>
                <a:latin typeface="Arial" panose="020B0604020202020204" pitchFamily="34" charset="0"/>
                <a:cs typeface="Arial" panose="020B0604020202020204" pitchFamily="34" charset="0"/>
              </a:rPr>
              <a:t>Cigarettes……Cigarillos......Cigars…...Little Cigars.</a:t>
            </a:r>
            <a:r>
              <a:rPr lang="en-US" sz="1400" b="1" spc="210" dirty="0">
                <a:solidFill>
                  <a:schemeClr val="bg2"/>
                </a:solidFill>
                <a:latin typeface="Arial" panose="020B0604020202020204" pitchFamily="34" charset="0"/>
                <a:cs typeface="Arial" panose="020B0604020202020204" pitchFamily="34" charset="0"/>
              </a:rPr>
              <a:t>…..Hookah…...D</a:t>
            </a:r>
            <a:r>
              <a:rPr lang="en-US" sz="1400" b="1" spc="200" dirty="0">
                <a:solidFill>
                  <a:schemeClr val="bg2"/>
                </a:solidFill>
                <a:latin typeface="Arial" panose="020B0604020202020204" pitchFamily="34" charset="0"/>
                <a:cs typeface="Arial" panose="020B0604020202020204" pitchFamily="34" charset="0"/>
              </a:rPr>
              <a:t>abs</a:t>
            </a:r>
            <a:r>
              <a:rPr lang="en-US" sz="1400" b="1" spc="200" dirty="0">
                <a:solidFill>
                  <a:schemeClr val="accent2">
                    <a:lumMod val="20000"/>
                    <a:lumOff val="80000"/>
                  </a:schemeClr>
                </a:solidFill>
                <a:latin typeface="Arial" panose="020B0604020202020204" pitchFamily="34" charset="0"/>
                <a:cs typeface="Arial" panose="020B0604020202020204" pitchFamily="34" charset="0"/>
              </a:rPr>
              <a:t> </a:t>
            </a:r>
          </a:p>
        </p:txBody>
      </p:sp>
      <p:sp>
        <p:nvSpPr>
          <p:cNvPr id="6" name="TextBox 5"/>
          <p:cNvSpPr txBox="1"/>
          <p:nvPr/>
        </p:nvSpPr>
        <p:spPr>
          <a:xfrm>
            <a:off x="1879141" y="6263953"/>
            <a:ext cx="7656886" cy="523220"/>
          </a:xfrm>
          <a:prstGeom prst="rect">
            <a:avLst/>
          </a:prstGeom>
          <a:noFill/>
        </p:spPr>
        <p:txBody>
          <a:bodyPr wrap="square" rtlCol="0">
            <a:spAutoFit/>
          </a:bodyPr>
          <a:lstStyle/>
          <a:p>
            <a:pPr algn="ctr"/>
            <a:r>
              <a:rPr lang="en-US" sz="1400" b="1" spc="200" dirty="0">
                <a:solidFill>
                  <a:schemeClr val="bg2"/>
                </a:solidFill>
                <a:latin typeface="Arial" panose="020B0604020202020204" pitchFamily="34" charset="0"/>
                <a:cs typeface="Arial" panose="020B0604020202020204" pitchFamily="34" charset="0"/>
              </a:rPr>
              <a:t>Hookah…...Snus…...Smokeless…...Chew……Dip…...Snuff…...Pipes</a:t>
            </a:r>
            <a:r>
              <a:rPr lang="en-US" sz="1400" b="1" spc="210" dirty="0">
                <a:solidFill>
                  <a:schemeClr val="bg2"/>
                </a:solidFill>
                <a:latin typeface="Arial" panose="020B0604020202020204" pitchFamily="34" charset="0"/>
                <a:cs typeface="Arial" panose="020B0604020202020204" pitchFamily="34" charset="0"/>
              </a:rPr>
              <a:t>.….</a:t>
            </a:r>
            <a:endParaRPr lang="en-US" sz="1400" b="1" spc="200" dirty="0">
              <a:solidFill>
                <a:schemeClr val="bg2"/>
              </a:solidFill>
              <a:latin typeface="Arial" panose="020B0604020202020204" pitchFamily="34" charset="0"/>
              <a:cs typeface="Arial" panose="020B0604020202020204" pitchFamily="34" charset="0"/>
            </a:endParaRPr>
          </a:p>
        </p:txBody>
      </p:sp>
      <p:sp>
        <p:nvSpPr>
          <p:cNvPr id="7" name="TextBox 6"/>
          <p:cNvSpPr txBox="1"/>
          <p:nvPr/>
        </p:nvSpPr>
        <p:spPr>
          <a:xfrm>
            <a:off x="10094184" y="185609"/>
            <a:ext cx="400110" cy="6218879"/>
          </a:xfrm>
          <a:prstGeom prst="rect">
            <a:avLst/>
          </a:prstGeom>
          <a:noFill/>
        </p:spPr>
        <p:txBody>
          <a:bodyPr vert="vert270" wrap="square" rtlCol="0">
            <a:spAutoFit/>
          </a:bodyPr>
          <a:lstStyle/>
          <a:p>
            <a:r>
              <a:rPr lang="en-US" sz="1400" b="1" spc="210" dirty="0">
                <a:solidFill>
                  <a:schemeClr val="bg2"/>
                </a:solidFill>
                <a:latin typeface="Arial" panose="020B0604020202020204" pitchFamily="34" charset="0"/>
                <a:cs typeface="Arial" panose="020B0604020202020204" pitchFamily="34" charset="0"/>
              </a:rPr>
              <a:t>Dissolvables…..Roll-Your-Own</a:t>
            </a:r>
            <a:r>
              <a:rPr lang="en-US" sz="1400" spc="210" dirty="0">
                <a:solidFill>
                  <a:schemeClr val="bg2"/>
                </a:solidFill>
                <a:latin typeface="Arial" panose="020B0604020202020204" pitchFamily="34" charset="0"/>
                <a:cs typeface="Arial" panose="020B0604020202020204" pitchFamily="34" charset="0"/>
              </a:rPr>
              <a:t> …</a:t>
            </a:r>
            <a:r>
              <a:rPr lang="en-US" sz="1400" b="1" spc="210" dirty="0">
                <a:solidFill>
                  <a:schemeClr val="bg2"/>
                </a:solidFill>
                <a:latin typeface="Arial" panose="020B0604020202020204" pitchFamily="34" charset="0"/>
                <a:cs typeface="Arial" panose="020B0604020202020204" pitchFamily="34" charset="0"/>
              </a:rPr>
              <a:t>Kreteks……Bidis</a:t>
            </a:r>
          </a:p>
        </p:txBody>
      </p:sp>
    </p:spTree>
    <p:extLst>
      <p:ext uri="{BB962C8B-B14F-4D97-AF65-F5344CB8AC3E}">
        <p14:creationId xmlns:p14="http://schemas.microsoft.com/office/powerpoint/2010/main" val="1853115987"/>
      </p:ext>
    </p:extLst>
  </p:cSld>
  <p:clrMapOvr>
    <a:masterClrMapping/>
  </p:clrMapOvr>
  <p:transition spd="slow">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1C58D93-EAD7-4F78-91A2-0E6BD84D4CF4}"/>
              </a:ext>
            </a:extLst>
          </p:cNvPr>
          <p:cNvSpPr>
            <a:spLocks noGrp="1"/>
          </p:cNvSpPr>
          <p:nvPr>
            <p:ph type="title"/>
          </p:nvPr>
        </p:nvSpPr>
        <p:spPr>
          <a:xfrm>
            <a:off x="839788" y="332508"/>
            <a:ext cx="4229100" cy="1282485"/>
          </a:xfrm>
        </p:spPr>
        <p:txBody>
          <a:bodyPr>
            <a:normAutofit fontScale="90000"/>
          </a:bodyPr>
          <a:lstStyle/>
          <a:p>
            <a:pPr algn="ctr"/>
            <a:br>
              <a:rPr lang="en-US" altLang="en-US" sz="4000" b="1" dirty="0">
                <a:solidFill>
                  <a:schemeClr val="accent1">
                    <a:lumMod val="75000"/>
                  </a:schemeClr>
                </a:solidFill>
                <a:latin typeface="Arial" panose="020B0604020202020204" pitchFamily="34" charset="0"/>
                <a:cs typeface="Arial" panose="020B0604020202020204" pitchFamily="34" charset="0"/>
              </a:rPr>
            </a:br>
            <a:r>
              <a:rPr lang="en-US" altLang="en-US" sz="4000" b="1" dirty="0">
                <a:solidFill>
                  <a:srgbClr val="002060"/>
                </a:solidFill>
                <a:latin typeface="Arial" panose="020B0604020202020204" pitchFamily="34" charset="0"/>
                <a:cs typeface="Arial" panose="020B0604020202020204" pitchFamily="34" charset="0"/>
              </a:rPr>
              <a:t>CT Youth: Current </a:t>
            </a:r>
            <a:br>
              <a:rPr lang="en-US" altLang="en-US" sz="4000" b="1" dirty="0">
                <a:solidFill>
                  <a:srgbClr val="002060"/>
                </a:solidFill>
                <a:latin typeface="Arial" panose="020B0604020202020204" pitchFamily="34" charset="0"/>
                <a:cs typeface="Arial" panose="020B0604020202020204" pitchFamily="34" charset="0"/>
              </a:rPr>
            </a:br>
            <a:r>
              <a:rPr lang="en-US" altLang="en-US" sz="4000" b="1" dirty="0">
                <a:solidFill>
                  <a:srgbClr val="002060"/>
                </a:solidFill>
                <a:latin typeface="Arial" panose="020B0604020202020204" pitchFamily="34" charset="0"/>
                <a:cs typeface="Arial" panose="020B0604020202020204" pitchFamily="34" charset="0"/>
              </a:rPr>
              <a:t>Tobacco Use</a:t>
            </a:r>
          </a:p>
        </p:txBody>
      </p:sp>
      <p:graphicFrame>
        <p:nvGraphicFramePr>
          <p:cNvPr id="15" name="Content Placeholder 14">
            <a:extLst>
              <a:ext uri="{FF2B5EF4-FFF2-40B4-BE49-F238E27FC236}">
                <a16:creationId xmlns:a16="http://schemas.microsoft.com/office/drawing/2014/main" id="{64D58EA6-9EC4-4961-9DD5-D1D8C2787982}"/>
              </a:ext>
            </a:extLst>
          </p:cNvPr>
          <p:cNvGraphicFramePr>
            <a:graphicFrameLocks noGrp="1"/>
          </p:cNvGraphicFramePr>
          <p:nvPr>
            <p:ph idx="1"/>
            <p:extLst>
              <p:ext uri="{D42A27DB-BD31-4B8C-83A1-F6EECF244321}">
                <p14:modId xmlns:p14="http://schemas.microsoft.com/office/powerpoint/2010/main" val="810594956"/>
              </p:ext>
            </p:extLst>
          </p:nvPr>
        </p:nvGraphicFramePr>
        <p:xfrm>
          <a:off x="5068888" y="332508"/>
          <a:ext cx="6675808" cy="508264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8">
            <a:extLst>
              <a:ext uri="{FF2B5EF4-FFF2-40B4-BE49-F238E27FC236}">
                <a16:creationId xmlns:a16="http://schemas.microsoft.com/office/drawing/2014/main" id="{2737B670-0E4D-4B8D-BCE2-4594A57D9754}"/>
              </a:ext>
            </a:extLst>
          </p:cNvPr>
          <p:cNvSpPr txBox="1">
            <a:spLocks noGrp="1"/>
          </p:cNvSpPr>
          <p:nvPr>
            <p:ph type="body" sz="half" idx="2"/>
          </p:nvPr>
        </p:nvSpPr>
        <p:spPr>
          <a:xfrm>
            <a:off x="839788" y="2421007"/>
            <a:ext cx="3935413" cy="830997"/>
          </a:xfrm>
          <a:prstGeom prst="rect">
            <a:avLst/>
          </a:prstGeom>
          <a:noFill/>
        </p:spPr>
        <p:txBody>
          <a:bodyPr wrap="square" rtlCol="0">
            <a:spAutoFit/>
          </a:bodyPr>
          <a:lstStyle/>
          <a:p>
            <a:pPr algn="ctr">
              <a:lnSpc>
                <a:spcPct val="100000"/>
              </a:lnSpc>
              <a:spcBef>
                <a:spcPts val="0"/>
              </a:spcBef>
            </a:pPr>
            <a:r>
              <a:rPr lang="en-US" sz="2400" b="1" dirty="0">
                <a:solidFill>
                  <a:srgbClr val="002060"/>
                </a:solidFill>
                <a:latin typeface="Calibri" panose="020F0502020204030204" pitchFamily="34" charset="0"/>
                <a:cs typeface="Calibri" panose="020F0502020204030204" pitchFamily="34" charset="0"/>
              </a:rPr>
              <a:t>Overall Rate:  17.9%</a:t>
            </a:r>
          </a:p>
          <a:p>
            <a:pPr algn="ctr">
              <a:lnSpc>
                <a:spcPct val="100000"/>
              </a:lnSpc>
              <a:spcBef>
                <a:spcPts val="0"/>
              </a:spcBef>
            </a:pPr>
            <a:r>
              <a:rPr lang="en-US" sz="2400" b="1" dirty="0">
                <a:solidFill>
                  <a:srgbClr val="002060"/>
                </a:solidFill>
                <a:latin typeface="Calibri" panose="020F0502020204030204" pitchFamily="34" charset="0"/>
                <a:cs typeface="Calibri" panose="020F0502020204030204" pitchFamily="34" charset="0"/>
              </a:rPr>
              <a:t>of high school students</a:t>
            </a:r>
          </a:p>
        </p:txBody>
      </p:sp>
      <p:sp>
        <p:nvSpPr>
          <p:cNvPr id="11" name="TextBox 10">
            <a:extLst>
              <a:ext uri="{FF2B5EF4-FFF2-40B4-BE49-F238E27FC236}">
                <a16:creationId xmlns:a16="http://schemas.microsoft.com/office/drawing/2014/main" id="{492F7221-9F2C-4B0D-B795-5C5B27F90568}"/>
              </a:ext>
            </a:extLst>
          </p:cNvPr>
          <p:cNvSpPr txBox="1"/>
          <p:nvPr/>
        </p:nvSpPr>
        <p:spPr>
          <a:xfrm>
            <a:off x="2954338" y="6221162"/>
            <a:ext cx="5055576"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2017 CT Youth Tobacco Survey</a:t>
            </a:r>
          </a:p>
        </p:txBody>
      </p:sp>
      <p:sp>
        <p:nvSpPr>
          <p:cNvPr id="12" name="TextBox 11">
            <a:extLst>
              <a:ext uri="{FF2B5EF4-FFF2-40B4-BE49-F238E27FC236}">
                <a16:creationId xmlns:a16="http://schemas.microsoft.com/office/drawing/2014/main" id="{8BBAAB08-4638-421E-A9F7-4C41BE10B403}"/>
              </a:ext>
            </a:extLst>
          </p:cNvPr>
          <p:cNvSpPr txBox="1"/>
          <p:nvPr/>
        </p:nvSpPr>
        <p:spPr>
          <a:xfrm>
            <a:off x="773545" y="3922431"/>
            <a:ext cx="4067897" cy="1323439"/>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a:solidFill>
              <a:srgbClr val="002060"/>
            </a:solidFill>
          </a:ln>
          <a:effectLst>
            <a:outerShdw blurRad="50800" dist="38100" dir="18900000" algn="bl" rotWithShape="0">
              <a:prstClr val="black">
                <a:alpha val="40000"/>
              </a:prstClr>
            </a:outerShdw>
          </a:effectLst>
        </p:spPr>
        <p:txBody>
          <a:bodyPr wrap="square" rtlCol="0">
            <a:spAutoFit/>
          </a:bodyPr>
          <a:lstStyle/>
          <a:p>
            <a:r>
              <a:rPr lang="en-US" sz="2000" b="1" dirty="0">
                <a:solidFill>
                  <a:srgbClr val="002060"/>
                </a:solidFill>
              </a:rPr>
              <a:t>The bars to the right show the percent of high school students in each grade that reported using tobacco products in the past 30 days.</a:t>
            </a:r>
          </a:p>
        </p:txBody>
      </p:sp>
      <p:sp>
        <p:nvSpPr>
          <p:cNvPr id="16" name="TextBox 15">
            <a:extLst>
              <a:ext uri="{FF2B5EF4-FFF2-40B4-BE49-F238E27FC236}">
                <a16:creationId xmlns:a16="http://schemas.microsoft.com/office/drawing/2014/main" id="{35370627-9D87-4073-9AB5-31C97BF97828}"/>
              </a:ext>
            </a:extLst>
          </p:cNvPr>
          <p:cNvSpPr txBox="1"/>
          <p:nvPr/>
        </p:nvSpPr>
        <p:spPr>
          <a:xfrm>
            <a:off x="6096000" y="5415148"/>
            <a:ext cx="4864925" cy="369332"/>
          </a:xfrm>
          <a:prstGeom prst="rect">
            <a:avLst/>
          </a:prstGeom>
          <a:noFill/>
        </p:spPr>
        <p:txBody>
          <a:bodyPr wrap="square" rtlCol="0">
            <a:spAutoFit/>
          </a:bodyPr>
          <a:lstStyle/>
          <a:p>
            <a:r>
              <a:rPr lang="en-US" dirty="0">
                <a:solidFill>
                  <a:srgbClr val="002060"/>
                </a:solidFill>
              </a:rPr>
              <a:t>   </a:t>
            </a:r>
            <a:r>
              <a:rPr lang="en-US" b="1" dirty="0">
                <a:solidFill>
                  <a:srgbClr val="002060"/>
                </a:solidFill>
              </a:rPr>
              <a:t>Grade 9        Grade 10       Grade 11      Grade 12</a:t>
            </a:r>
          </a:p>
        </p:txBody>
      </p:sp>
    </p:spTree>
    <p:extLst>
      <p:ext uri="{BB962C8B-B14F-4D97-AF65-F5344CB8AC3E}">
        <p14:creationId xmlns:p14="http://schemas.microsoft.com/office/powerpoint/2010/main" val="348031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1112003" y="-1"/>
            <a:ext cx="10120393" cy="1162373"/>
          </a:xfrm>
        </p:spPr>
        <p:txBody>
          <a:bodyPr>
            <a:normAutofit/>
          </a:bodyPr>
          <a:lstStyle/>
          <a:p>
            <a:pPr algn="ctr"/>
            <a:r>
              <a:rPr lang="en-US" altLang="en-US" sz="3600" b="1" dirty="0">
                <a:solidFill>
                  <a:srgbClr val="002060"/>
                </a:solidFill>
                <a:latin typeface="Arial" panose="020B0604020202020204" pitchFamily="34" charset="0"/>
                <a:cs typeface="Arial" panose="020B0604020202020204" pitchFamily="34" charset="0"/>
              </a:rPr>
              <a:t>CT Youth: Current (past 30 day) Use of </a:t>
            </a:r>
            <a:br>
              <a:rPr lang="en-US" altLang="en-US" sz="3600" b="1" dirty="0">
                <a:solidFill>
                  <a:srgbClr val="002060"/>
                </a:solidFill>
                <a:latin typeface="Arial" panose="020B0604020202020204" pitchFamily="34" charset="0"/>
                <a:cs typeface="Arial" panose="020B0604020202020204" pitchFamily="34" charset="0"/>
              </a:rPr>
            </a:br>
            <a:r>
              <a:rPr lang="en-US" altLang="en-US" sz="3600" b="1" dirty="0">
                <a:solidFill>
                  <a:srgbClr val="002060"/>
                </a:solidFill>
                <a:latin typeface="Arial" panose="020B0604020202020204" pitchFamily="34" charset="0"/>
                <a:cs typeface="Arial" panose="020B0604020202020204" pitchFamily="34" charset="0"/>
              </a:rPr>
              <a:t>Tobacco Products by Type</a:t>
            </a:r>
          </a:p>
        </p:txBody>
      </p:sp>
      <p:graphicFrame>
        <p:nvGraphicFramePr>
          <p:cNvPr id="2" name="Content Placeholder 5"/>
          <p:cNvGraphicFramePr>
            <a:graphicFrameLocks noGrp="1"/>
          </p:cNvGraphicFramePr>
          <p:nvPr>
            <p:ph idx="1"/>
            <p:extLst>
              <p:ext uri="{D42A27DB-BD31-4B8C-83A1-F6EECF244321}">
                <p14:modId xmlns:p14="http://schemas.microsoft.com/office/powerpoint/2010/main" val="3963813923"/>
              </p:ext>
            </p:extLst>
          </p:nvPr>
        </p:nvGraphicFramePr>
        <p:xfrm>
          <a:off x="867905" y="1029982"/>
          <a:ext cx="10364491" cy="5169339"/>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860144" y="6364068"/>
            <a:ext cx="6624110" cy="338554"/>
          </a:xfrm>
          <a:prstGeom prst="rect">
            <a:avLst/>
          </a:prstGeom>
          <a:noFill/>
        </p:spPr>
        <p:txBody>
          <a:bodyPr wrap="square" rtlCol="0">
            <a:spAutoFit/>
          </a:bodyPr>
          <a:lstStyle/>
          <a:p>
            <a:pPr algn="ctr"/>
            <a:r>
              <a:rPr lang="en-US" sz="1600" dirty="0">
                <a:solidFill>
                  <a:srgbClr val="002060"/>
                </a:solidFill>
                <a:latin typeface="Arial" panose="020B0604020202020204" pitchFamily="34" charset="0"/>
                <a:cs typeface="Arial" panose="020B0604020202020204" pitchFamily="34" charset="0"/>
              </a:rPr>
              <a:t>Source: 2017 CT School Health Survey – Youth Tobacco Survey</a:t>
            </a:r>
          </a:p>
        </p:txBody>
      </p:sp>
    </p:spTree>
    <p:extLst>
      <p:ext uri="{BB962C8B-B14F-4D97-AF65-F5344CB8AC3E}">
        <p14:creationId xmlns:p14="http://schemas.microsoft.com/office/powerpoint/2010/main" val="2093426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2426</TotalTime>
  <Words>5367</Words>
  <Application>Microsoft Office PowerPoint</Application>
  <PresentationFormat>Widescreen</PresentationFormat>
  <Paragraphs>587</Paragraphs>
  <Slides>49</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Arial Black</vt:lpstr>
      <vt:lpstr>Calibri</vt:lpstr>
      <vt:lpstr>Calibri Light</vt:lpstr>
      <vt:lpstr>Cambria</vt:lpstr>
      <vt:lpstr>Lucida Grande</vt:lpstr>
      <vt:lpstr>Wingdings</vt:lpstr>
      <vt:lpstr>Metropolitan</vt:lpstr>
      <vt:lpstr>Electronic Nicotine Delivery Systems (ENDS)</vt:lpstr>
      <vt:lpstr>Tobacco Products Overview:  Definitions</vt:lpstr>
      <vt:lpstr>Tobacco’s Toll in Connecticut</vt:lpstr>
      <vt:lpstr>State Progress… and Challenges</vt:lpstr>
      <vt:lpstr>What is Happening in Connecticut</vt:lpstr>
      <vt:lpstr>What is Happening Nationally</vt:lpstr>
      <vt:lpstr>Don’t forget these tobacco products…</vt:lpstr>
      <vt:lpstr> CT Youth: Current  Tobacco Use</vt:lpstr>
      <vt:lpstr>CT Youth: Current (past 30 day) Use of  Tobacco Products by Type</vt:lpstr>
      <vt:lpstr>CT Youth Cigarette vs. E-cigarette Use</vt:lpstr>
      <vt:lpstr>Tobacco Products Used by CT Adults</vt:lpstr>
      <vt:lpstr>PowerPoint Presentation</vt:lpstr>
      <vt:lpstr>PowerPoint Presentation</vt:lpstr>
      <vt:lpstr>Anatomy of a Pod-based System</vt:lpstr>
      <vt:lpstr>How do ENDS work? </vt:lpstr>
      <vt:lpstr>What’s in Your E-cigarette?</vt:lpstr>
      <vt:lpstr>Chemicals Identified in Electronic Cigarettes</vt:lpstr>
      <vt:lpstr>What is Juul?</vt:lpstr>
      <vt:lpstr>PowerPoint Presentation</vt:lpstr>
      <vt:lpstr>PowerPoint Presentation</vt:lpstr>
      <vt:lpstr>ENDS and Smoking Cessation</vt:lpstr>
      <vt:lpstr>Tobacco Cessation Resources</vt:lpstr>
      <vt:lpstr>PowerPoint Presentation</vt:lpstr>
      <vt:lpstr>Marketing and Messaging</vt:lpstr>
      <vt:lpstr>PowerPoint Presentation</vt:lpstr>
      <vt:lpstr>Philip Morris used the cowboy image on its commercials because the image  “would turn the rookie smokers on to Marlboro… the right image to capture the youth market’s fancy…  a perfect symbol of independence and individualistic rebellion.”   The Marlboro cowboy was chosen “because he is close to the earth.  He’s an authentic American hero.  Probably the only one.  And it worked….” </vt:lpstr>
      <vt:lpstr>PowerPoint Presentation</vt:lpstr>
      <vt:lpstr>PowerPoint Presentation</vt:lpstr>
      <vt:lpstr>PowerPoint Presentation</vt:lpstr>
      <vt:lpstr>PowerPoint Presentation</vt:lpstr>
      <vt:lpstr>PowerPoint Presentation</vt:lpstr>
      <vt:lpstr>Connecticut High School Students’ Exposure To Advertisements</vt:lpstr>
      <vt:lpstr>Current Connecticut Laws</vt:lpstr>
      <vt:lpstr>Tobacco &amp; ENDS Products Regulation in Connecticut</vt:lpstr>
      <vt:lpstr>ENDS Use: What Can We Do About It?</vt:lpstr>
      <vt:lpstr>PowerPoint Presentation</vt:lpstr>
      <vt:lpstr>Top Ten Facts: Sources</vt:lpstr>
      <vt:lpstr>PowerPoint Presentation</vt:lpstr>
      <vt:lpstr>PowerPoint Presentation</vt:lpstr>
      <vt:lpstr>PowerPoint Presentation</vt:lpstr>
      <vt:lpstr>PowerPoint Presentation</vt:lpstr>
      <vt:lpstr>PowerPoint Presentation</vt:lpstr>
      <vt:lpstr>PowerPoint Presentation</vt:lpstr>
      <vt:lpstr>Prevention Education</vt:lpstr>
      <vt:lpstr>PowerPoint Presentation</vt:lpstr>
      <vt:lpstr>PowerPoint Presentation</vt:lpstr>
      <vt:lpstr>PowerPoint Presentation</vt:lpstr>
      <vt:lpstr>U.S. Surgeon General’s Comprehensive Approach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Vaping Presentation</dc:title>
  <dc:creator>Lisa Mason</dc:creator>
  <cp:lastModifiedBy>JOHN DAVIAU</cp:lastModifiedBy>
  <cp:revision>230</cp:revision>
  <cp:lastPrinted>2019-09-20T15:25:42Z</cp:lastPrinted>
  <dcterms:created xsi:type="dcterms:W3CDTF">2019-07-11T17:45:46Z</dcterms:created>
  <dcterms:modified xsi:type="dcterms:W3CDTF">2019-09-26T14:26:40Z</dcterms:modified>
</cp:coreProperties>
</file>