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60" r:id="rId5"/>
    <p:sldMasterId id="2147483673" r:id="rId6"/>
  </p:sldMasterIdLst>
  <p:notesMasterIdLst>
    <p:notesMasterId r:id="rId32"/>
  </p:notesMasterIdLst>
  <p:sldIdLst>
    <p:sldId id="256" r:id="rId7"/>
    <p:sldId id="257" r:id="rId8"/>
    <p:sldId id="272" r:id="rId9"/>
    <p:sldId id="258" r:id="rId10"/>
    <p:sldId id="259" r:id="rId11"/>
    <p:sldId id="261" r:id="rId12"/>
    <p:sldId id="260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3" r:id="rId24"/>
    <p:sldId id="282" r:id="rId25"/>
    <p:sldId id="283" r:id="rId26"/>
    <p:sldId id="275" r:id="rId27"/>
    <p:sldId id="281" r:id="rId28"/>
    <p:sldId id="277" r:id="rId29"/>
    <p:sldId id="280" r:id="rId30"/>
    <p:sldId id="274" r:id="rId31"/>
  </p:sldIdLst>
  <p:sldSz cx="18288000" cy="10287000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Codec Pro Bold" panose="020B0604020202020204" charset="0"/>
      <p:regular r:id="rId39"/>
    </p:embeddedFont>
    <p:embeddedFont>
      <p:font typeface="Muli Bold" panose="020B0604020202020204" charset="0"/>
      <p:regular r:id="rId40"/>
    </p:embeddedFont>
    <p:embeddedFont>
      <p:font typeface="Muli Bold Bold" panose="020B0604020202020204" charset="0"/>
      <p:regular r:id="rId41"/>
    </p:embeddedFont>
    <p:embeddedFont>
      <p:font typeface="Muli Bold Italics" panose="020B0604020202020204" charset="0"/>
      <p:regular r:id="rId42"/>
    </p:embeddedFont>
    <p:embeddedFont>
      <p:font typeface="Muli Regular" panose="020B0604020202020204" charset="0"/>
      <p:regular r:id="rId43"/>
    </p:embeddedFont>
    <p:embeddedFont>
      <p:font typeface="Muli Regular Bold" panose="020B0604020202020204" charset="0"/>
      <p:regular r:id="rId44"/>
    </p:embeddedFont>
    <p:embeddedFont>
      <p:font typeface="Muli Regular Italics" panose="020B0604020202020204" charset="0"/>
      <p:regular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940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7.fntdata"/><Relationship Id="rId21" Type="http://schemas.openxmlformats.org/officeDocument/2006/relationships/slide" Target="slides/slide15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4.fntdata"/><Relationship Id="rId49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font" Target="fonts/font1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presProps" Target="presProps.xml"/><Relationship Id="rId20" Type="http://schemas.openxmlformats.org/officeDocument/2006/relationships/slide" Target="slides/slide14.xml"/><Relationship Id="rId41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eventioncommittee.org/" TargetMode="External"/><Relationship Id="rId2" Type="http://schemas.openxmlformats.org/officeDocument/2006/relationships/hyperlink" Target="mailto:Smatos@mccaonline.com" TargetMode="External"/><Relationship Id="rId1" Type="http://schemas.openxmlformats.org/officeDocument/2006/relationships/hyperlink" Target="https://ccar.us/" TargetMode="External"/><Relationship Id="rId5" Type="http://schemas.openxmlformats.org/officeDocument/2006/relationships/hyperlink" Target="http://www.ct.gov/dmhas/pgs" TargetMode="External"/><Relationship Id="rId4" Type="http://schemas.openxmlformats.org/officeDocument/2006/relationships/hyperlink" Target="http://www.ccpg.org/" TargetMode="External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eventioncommittee.org/" TargetMode="External"/><Relationship Id="rId2" Type="http://schemas.openxmlformats.org/officeDocument/2006/relationships/hyperlink" Target="https://ccar.us/" TargetMode="External"/><Relationship Id="rId1" Type="http://schemas.openxmlformats.org/officeDocument/2006/relationships/hyperlink" Target="mailto:Smatos@mccaonline.com" TargetMode="External"/><Relationship Id="rId5" Type="http://schemas.openxmlformats.org/officeDocument/2006/relationships/hyperlink" Target="http://www.ct.gov/dmhas/pgs" TargetMode="External"/><Relationship Id="rId4" Type="http://schemas.openxmlformats.org/officeDocument/2006/relationships/hyperlink" Target="http://www.ccpg.org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C13F40-49AF-4B3C-99DF-2CEA2361CE33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9F74018-5F9F-444C-8C39-6F9B83369CB9}">
      <dgm:prSet phldr="0"/>
      <dgm:spPr/>
      <dgm:t>
        <a:bodyPr/>
        <a:lstStyle/>
        <a:p>
          <a:pPr rtl="0"/>
          <a:r>
            <a:rPr lang="en-US" b="1" u="none" dirty="0">
              <a:latin typeface="Calibri Light" panose="020F0302020204030204"/>
            </a:rPr>
            <a:t>CT Community for Addiction Recovery (CCAR) </a:t>
          </a:r>
          <a:r>
            <a:rPr lang="en-US" u="none" dirty="0">
              <a:hlinkClick xmlns:r="http://schemas.openxmlformats.org/officeDocument/2006/relationships" r:id="rId1"/>
            </a:rPr>
            <a:t>https://ccar.us</a:t>
          </a:r>
          <a:r>
            <a:rPr lang="en-US" u="none" dirty="0">
              <a:latin typeface="Calibri Light" panose="020F0302020204030204"/>
            </a:rPr>
            <a:t> </a:t>
          </a:r>
          <a:endParaRPr lang="en-US" u="none" dirty="0"/>
        </a:p>
      </dgm:t>
    </dgm:pt>
    <dgm:pt modelId="{888601D6-8185-439F-B6DE-53447279FE91}" type="parTrans" cxnId="{113F87A0-D27D-4944-B7E7-24D1574A6FCD}">
      <dgm:prSet/>
      <dgm:spPr/>
      <dgm:t>
        <a:bodyPr/>
        <a:lstStyle/>
        <a:p>
          <a:endParaRPr lang="en-US"/>
        </a:p>
      </dgm:t>
    </dgm:pt>
    <dgm:pt modelId="{50CB4535-9BBD-40A2-AE64-B45174E4802C}" type="sibTrans" cxnId="{113F87A0-D27D-4944-B7E7-24D1574A6FCD}">
      <dgm:prSet/>
      <dgm:spPr/>
      <dgm:t>
        <a:bodyPr/>
        <a:lstStyle/>
        <a:p>
          <a:endParaRPr lang="en-US"/>
        </a:p>
      </dgm:t>
    </dgm:pt>
    <dgm:pt modelId="{500D4988-38F4-4B5A-8553-7B8A629257BA}">
      <dgm:prSet phldr="0"/>
      <dgm:spPr/>
      <dgm:t>
        <a:bodyPr/>
        <a:lstStyle/>
        <a:p>
          <a:r>
            <a:rPr lang="en-US" b="0" u="none"/>
            <a:t>Gambling Recovery Support Services: Stephen Matos (</a:t>
          </a:r>
          <a:r>
            <a:rPr lang="en-US" b="0" u="none">
              <a:hlinkClick xmlns:r="http://schemas.openxmlformats.org/officeDocument/2006/relationships" r:id="rId2"/>
            </a:rPr>
            <a:t>Smatos@mccaonline.com</a:t>
          </a:r>
          <a:r>
            <a:rPr lang="en-US" b="0" u="none"/>
            <a:t>)</a:t>
          </a:r>
        </a:p>
      </dgm:t>
    </dgm:pt>
    <dgm:pt modelId="{5642DC31-D4AB-44C8-8B11-B8F028E4024B}" type="parTrans" cxnId="{08DC2CCE-A91C-46A7-829C-113D015CDF48}">
      <dgm:prSet/>
      <dgm:spPr/>
      <dgm:t>
        <a:bodyPr/>
        <a:lstStyle/>
        <a:p>
          <a:endParaRPr lang="en-US"/>
        </a:p>
      </dgm:t>
    </dgm:pt>
    <dgm:pt modelId="{6CDF8B86-3F04-4C24-BEE6-0278B89C244B}" type="sibTrans" cxnId="{08DC2CCE-A91C-46A7-829C-113D015CDF48}">
      <dgm:prSet/>
      <dgm:spPr/>
      <dgm:t>
        <a:bodyPr/>
        <a:lstStyle/>
        <a:p>
          <a:endParaRPr lang="en-US"/>
        </a:p>
      </dgm:t>
    </dgm:pt>
    <dgm:pt modelId="{C7605E95-9EF7-4ED5-BF88-41F710414BFC}">
      <dgm:prSet phldr="0"/>
      <dgm:spPr/>
      <dgm:t>
        <a:bodyPr/>
        <a:lstStyle/>
        <a:p>
          <a:r>
            <a:rPr lang="en-US" b="1" u="none">
              <a:latin typeface="Calibri Light" panose="020F0302020204030204"/>
            </a:rPr>
            <a:t>National Council on Problem Gambling</a:t>
          </a:r>
          <a:r>
            <a:rPr lang="en-US" u="none">
              <a:latin typeface="Calibri Light" panose="020F0302020204030204"/>
            </a:rPr>
            <a:t>  Prevention Committee </a:t>
          </a:r>
          <a:r>
            <a:rPr lang="en-US" b="1" u="none">
              <a:hlinkClick xmlns:r="http://schemas.openxmlformats.org/officeDocument/2006/relationships" r:id="rId3"/>
            </a:rPr>
            <a:t>https://www.preventioncommittee.org/</a:t>
          </a:r>
        </a:p>
      </dgm:t>
    </dgm:pt>
    <dgm:pt modelId="{F22AF3D9-2CF2-4252-AAF2-81C459280A92}" type="parTrans" cxnId="{224F2038-C7AF-4DE2-921E-712335904291}">
      <dgm:prSet/>
      <dgm:spPr/>
      <dgm:t>
        <a:bodyPr/>
        <a:lstStyle/>
        <a:p>
          <a:endParaRPr lang="en-US"/>
        </a:p>
      </dgm:t>
    </dgm:pt>
    <dgm:pt modelId="{65E71C4C-2B23-4415-9EFB-B6503818EA45}" type="sibTrans" cxnId="{224F2038-C7AF-4DE2-921E-712335904291}">
      <dgm:prSet/>
      <dgm:spPr/>
      <dgm:t>
        <a:bodyPr/>
        <a:lstStyle/>
        <a:p>
          <a:endParaRPr lang="en-US"/>
        </a:p>
      </dgm:t>
    </dgm:pt>
    <dgm:pt modelId="{4D1C617D-1AAC-4274-B7DB-CF94DC7B4C04}">
      <dgm:prSet phldr="0"/>
      <dgm:spPr/>
      <dgm:t>
        <a:bodyPr/>
        <a:lstStyle/>
        <a:p>
          <a:pPr rtl="0"/>
          <a:r>
            <a:rPr lang="en-US" b="1" u="none">
              <a:latin typeface="Calibri Light" panose="020F0302020204030204"/>
            </a:rPr>
            <a:t>CT Council on Problem Gambling: </a:t>
          </a:r>
          <a:r>
            <a:rPr lang="en-US" b="1" u="none">
              <a:latin typeface="Calibri Light" panose="020F0302020204030204"/>
              <a:hlinkClick xmlns:r="http://schemas.openxmlformats.org/officeDocument/2006/relationships" r:id="rId4"/>
            </a:rPr>
            <a:t>www.ccpg.org</a:t>
          </a:r>
        </a:p>
      </dgm:t>
    </dgm:pt>
    <dgm:pt modelId="{DFE439AC-4EFF-4177-8C8C-30997A37D022}" type="parTrans" cxnId="{65DF1020-4DD9-4B72-AAF3-FAB4CACCA781}">
      <dgm:prSet/>
      <dgm:spPr/>
      <dgm:t>
        <a:bodyPr/>
        <a:lstStyle/>
        <a:p>
          <a:endParaRPr lang="en-US"/>
        </a:p>
      </dgm:t>
    </dgm:pt>
    <dgm:pt modelId="{E2266BF5-BD0A-4B1C-ABAA-BA72E67D8C28}" type="sibTrans" cxnId="{65DF1020-4DD9-4B72-AAF3-FAB4CACCA781}">
      <dgm:prSet/>
      <dgm:spPr/>
      <dgm:t>
        <a:bodyPr/>
        <a:lstStyle/>
        <a:p>
          <a:endParaRPr lang="en-US"/>
        </a:p>
      </dgm:t>
    </dgm:pt>
    <dgm:pt modelId="{C952AE52-4CC1-4997-9BCB-5D60865FC227}">
      <dgm:prSet phldr="0"/>
      <dgm:spPr/>
      <dgm:t>
        <a:bodyPr/>
        <a:lstStyle/>
        <a:p>
          <a:pPr rtl="0"/>
          <a:r>
            <a:rPr lang="en-US" b="1" u="none">
              <a:latin typeface="Calibri Light" panose="020F0302020204030204"/>
            </a:rPr>
            <a:t>DMHAS PGS: </a:t>
          </a:r>
          <a:r>
            <a:rPr lang="en-US" b="1" u="none">
              <a:latin typeface="Calibri Light" panose="020F0302020204030204"/>
              <a:hlinkClick xmlns:r="http://schemas.openxmlformats.org/officeDocument/2006/relationships" r:id="rId5"/>
            </a:rPr>
            <a:t>www.ct.gov/dmhas/pgs</a:t>
          </a:r>
          <a:r>
            <a:rPr lang="en-US" b="1" u="none">
              <a:latin typeface="Calibri Light" panose="020F0302020204030204"/>
            </a:rPr>
            <a:t> </a:t>
          </a:r>
        </a:p>
      </dgm:t>
    </dgm:pt>
    <dgm:pt modelId="{3093032E-1557-4F04-AF98-CAC6DEC30BD9}" type="parTrans" cxnId="{391C4BB8-72B2-425D-AD5C-6A1CD9D30119}">
      <dgm:prSet/>
      <dgm:spPr/>
      <dgm:t>
        <a:bodyPr/>
        <a:lstStyle/>
        <a:p>
          <a:endParaRPr lang="en-US"/>
        </a:p>
      </dgm:t>
    </dgm:pt>
    <dgm:pt modelId="{ADE02E8E-C24E-48DB-8F83-5959C13E3256}" type="sibTrans" cxnId="{391C4BB8-72B2-425D-AD5C-6A1CD9D30119}">
      <dgm:prSet/>
      <dgm:spPr/>
      <dgm:t>
        <a:bodyPr/>
        <a:lstStyle/>
        <a:p>
          <a:endParaRPr lang="en-US"/>
        </a:p>
      </dgm:t>
    </dgm:pt>
    <dgm:pt modelId="{38E8E4C5-E6BC-4EB1-B353-FCC9333F45DF}" type="pres">
      <dgm:prSet presAssocID="{2CC13F40-49AF-4B3C-99DF-2CEA2361CE33}" presName="linear" presStyleCnt="0">
        <dgm:presLayoutVars>
          <dgm:animLvl val="lvl"/>
          <dgm:resizeHandles val="exact"/>
        </dgm:presLayoutVars>
      </dgm:prSet>
      <dgm:spPr/>
    </dgm:pt>
    <dgm:pt modelId="{70276304-4122-4E4E-A692-A53B67F5213E}" type="pres">
      <dgm:prSet presAssocID="{500D4988-38F4-4B5A-8553-7B8A629257BA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B6844C9C-8BE7-448E-8F84-2B69DBC16373}" type="pres">
      <dgm:prSet presAssocID="{6CDF8B86-3F04-4C24-BEE6-0278B89C244B}" presName="spacer" presStyleCnt="0"/>
      <dgm:spPr/>
    </dgm:pt>
    <dgm:pt modelId="{01FEAD00-0EA0-4780-87D1-EFCA8AAE2F54}" type="pres">
      <dgm:prSet presAssocID="{49F74018-5F9F-444C-8C39-6F9B83369CB9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D8BAB232-5ACF-4C4B-ABC6-6B9AB413879F}" type="pres">
      <dgm:prSet presAssocID="{50CB4535-9BBD-40A2-AE64-B45174E4802C}" presName="spacer" presStyleCnt="0"/>
      <dgm:spPr/>
    </dgm:pt>
    <dgm:pt modelId="{D3519E37-C85A-438F-B7D2-41594134AF9B}" type="pres">
      <dgm:prSet presAssocID="{C7605E95-9EF7-4ED5-BF88-41F710414BFC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6E0BE890-9534-427C-B1FD-8EA6A2173451}" type="pres">
      <dgm:prSet presAssocID="{65E71C4C-2B23-4415-9EFB-B6503818EA45}" presName="spacer" presStyleCnt="0"/>
      <dgm:spPr/>
    </dgm:pt>
    <dgm:pt modelId="{83937CD8-352D-42F1-B625-73282FC69E15}" type="pres">
      <dgm:prSet presAssocID="{4D1C617D-1AAC-4274-B7DB-CF94DC7B4C04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54407618-99AD-4FEA-8D29-182E59FEB573}" type="pres">
      <dgm:prSet presAssocID="{E2266BF5-BD0A-4B1C-ABAA-BA72E67D8C28}" presName="spacer" presStyleCnt="0"/>
      <dgm:spPr/>
    </dgm:pt>
    <dgm:pt modelId="{8EAB7743-901A-4A67-9D7D-1E1CBCE43AA0}" type="pres">
      <dgm:prSet presAssocID="{C952AE52-4CC1-4997-9BCB-5D60865FC227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DDE65D13-5C7D-45F4-A90C-BE0446EE9B1B}" type="presOf" srcId="{49F74018-5F9F-444C-8C39-6F9B83369CB9}" destId="{01FEAD00-0EA0-4780-87D1-EFCA8AAE2F54}" srcOrd="0" destOrd="0" presId="urn:microsoft.com/office/officeart/2005/8/layout/vList2"/>
    <dgm:cxn modelId="{65DF1020-4DD9-4B72-AAF3-FAB4CACCA781}" srcId="{2CC13F40-49AF-4B3C-99DF-2CEA2361CE33}" destId="{4D1C617D-1AAC-4274-B7DB-CF94DC7B4C04}" srcOrd="3" destOrd="0" parTransId="{DFE439AC-4EFF-4177-8C8C-30997A37D022}" sibTransId="{E2266BF5-BD0A-4B1C-ABAA-BA72E67D8C28}"/>
    <dgm:cxn modelId="{224F2038-C7AF-4DE2-921E-712335904291}" srcId="{2CC13F40-49AF-4B3C-99DF-2CEA2361CE33}" destId="{C7605E95-9EF7-4ED5-BF88-41F710414BFC}" srcOrd="2" destOrd="0" parTransId="{F22AF3D9-2CF2-4252-AAF2-81C459280A92}" sibTransId="{65E71C4C-2B23-4415-9EFB-B6503818EA45}"/>
    <dgm:cxn modelId="{2D303562-1362-4437-90CD-E46ED94D896D}" type="presOf" srcId="{4D1C617D-1AAC-4274-B7DB-CF94DC7B4C04}" destId="{83937CD8-352D-42F1-B625-73282FC69E15}" srcOrd="0" destOrd="0" presId="urn:microsoft.com/office/officeart/2005/8/layout/vList2"/>
    <dgm:cxn modelId="{43654E63-73A9-45EB-ADFF-7CAAEF7B5BC3}" type="presOf" srcId="{C7605E95-9EF7-4ED5-BF88-41F710414BFC}" destId="{D3519E37-C85A-438F-B7D2-41594134AF9B}" srcOrd="0" destOrd="0" presId="urn:microsoft.com/office/officeart/2005/8/layout/vList2"/>
    <dgm:cxn modelId="{614D6D89-4B6E-4E6B-8A6A-11E050BE2FDD}" type="presOf" srcId="{C952AE52-4CC1-4997-9BCB-5D60865FC227}" destId="{8EAB7743-901A-4A67-9D7D-1E1CBCE43AA0}" srcOrd="0" destOrd="0" presId="urn:microsoft.com/office/officeart/2005/8/layout/vList2"/>
    <dgm:cxn modelId="{113F87A0-D27D-4944-B7E7-24D1574A6FCD}" srcId="{2CC13F40-49AF-4B3C-99DF-2CEA2361CE33}" destId="{49F74018-5F9F-444C-8C39-6F9B83369CB9}" srcOrd="1" destOrd="0" parTransId="{888601D6-8185-439F-B6DE-53447279FE91}" sibTransId="{50CB4535-9BBD-40A2-AE64-B45174E4802C}"/>
    <dgm:cxn modelId="{391C4BB8-72B2-425D-AD5C-6A1CD9D30119}" srcId="{2CC13F40-49AF-4B3C-99DF-2CEA2361CE33}" destId="{C952AE52-4CC1-4997-9BCB-5D60865FC227}" srcOrd="4" destOrd="0" parTransId="{3093032E-1557-4F04-AF98-CAC6DEC30BD9}" sibTransId="{ADE02E8E-C24E-48DB-8F83-5959C13E3256}"/>
    <dgm:cxn modelId="{71ACFFBD-F39B-4D13-AEF0-BEEF237D531C}" type="presOf" srcId="{500D4988-38F4-4B5A-8553-7B8A629257BA}" destId="{70276304-4122-4E4E-A692-A53B67F5213E}" srcOrd="0" destOrd="0" presId="urn:microsoft.com/office/officeart/2005/8/layout/vList2"/>
    <dgm:cxn modelId="{C5A07CCB-BA56-46FB-8DD7-A6E966AE5D93}" type="presOf" srcId="{2CC13F40-49AF-4B3C-99DF-2CEA2361CE33}" destId="{38E8E4C5-E6BC-4EB1-B353-FCC9333F45DF}" srcOrd="0" destOrd="0" presId="urn:microsoft.com/office/officeart/2005/8/layout/vList2"/>
    <dgm:cxn modelId="{08DC2CCE-A91C-46A7-829C-113D015CDF48}" srcId="{2CC13F40-49AF-4B3C-99DF-2CEA2361CE33}" destId="{500D4988-38F4-4B5A-8553-7B8A629257BA}" srcOrd="0" destOrd="0" parTransId="{5642DC31-D4AB-44C8-8B11-B8F028E4024B}" sibTransId="{6CDF8B86-3F04-4C24-BEE6-0278B89C244B}"/>
    <dgm:cxn modelId="{976FFA22-A3B1-435B-8784-67D883976C9B}" type="presParOf" srcId="{38E8E4C5-E6BC-4EB1-B353-FCC9333F45DF}" destId="{70276304-4122-4E4E-A692-A53B67F5213E}" srcOrd="0" destOrd="0" presId="urn:microsoft.com/office/officeart/2005/8/layout/vList2"/>
    <dgm:cxn modelId="{10C18451-2611-493C-82A1-E2F30048BF7B}" type="presParOf" srcId="{38E8E4C5-E6BC-4EB1-B353-FCC9333F45DF}" destId="{B6844C9C-8BE7-448E-8F84-2B69DBC16373}" srcOrd="1" destOrd="0" presId="urn:microsoft.com/office/officeart/2005/8/layout/vList2"/>
    <dgm:cxn modelId="{9CD271A2-1A9B-4A22-8DD1-CE60E6483BE2}" type="presParOf" srcId="{38E8E4C5-E6BC-4EB1-B353-FCC9333F45DF}" destId="{01FEAD00-0EA0-4780-87D1-EFCA8AAE2F54}" srcOrd="2" destOrd="0" presId="urn:microsoft.com/office/officeart/2005/8/layout/vList2"/>
    <dgm:cxn modelId="{02687507-0681-4CA6-B516-6ECF6B725C20}" type="presParOf" srcId="{38E8E4C5-E6BC-4EB1-B353-FCC9333F45DF}" destId="{D8BAB232-5ACF-4C4B-ABC6-6B9AB413879F}" srcOrd="3" destOrd="0" presId="urn:microsoft.com/office/officeart/2005/8/layout/vList2"/>
    <dgm:cxn modelId="{B66B4385-DC86-44FE-97BF-5A70CE81D155}" type="presParOf" srcId="{38E8E4C5-E6BC-4EB1-B353-FCC9333F45DF}" destId="{D3519E37-C85A-438F-B7D2-41594134AF9B}" srcOrd="4" destOrd="0" presId="urn:microsoft.com/office/officeart/2005/8/layout/vList2"/>
    <dgm:cxn modelId="{31047956-6AF8-49C4-A8A2-9DD717FE3931}" type="presParOf" srcId="{38E8E4C5-E6BC-4EB1-B353-FCC9333F45DF}" destId="{6E0BE890-9534-427C-B1FD-8EA6A2173451}" srcOrd="5" destOrd="0" presId="urn:microsoft.com/office/officeart/2005/8/layout/vList2"/>
    <dgm:cxn modelId="{DEFE15BD-5D0B-4BE3-ABE6-739C5472DA67}" type="presParOf" srcId="{38E8E4C5-E6BC-4EB1-B353-FCC9333F45DF}" destId="{83937CD8-352D-42F1-B625-73282FC69E15}" srcOrd="6" destOrd="0" presId="urn:microsoft.com/office/officeart/2005/8/layout/vList2"/>
    <dgm:cxn modelId="{B8C6E47C-8C00-4670-987F-1AF5C7F286A1}" type="presParOf" srcId="{38E8E4C5-E6BC-4EB1-B353-FCC9333F45DF}" destId="{54407618-99AD-4FEA-8D29-182E59FEB573}" srcOrd="7" destOrd="0" presId="urn:microsoft.com/office/officeart/2005/8/layout/vList2"/>
    <dgm:cxn modelId="{536DE0DC-918F-4074-872B-4C13B64C887E}" type="presParOf" srcId="{38E8E4C5-E6BC-4EB1-B353-FCC9333F45DF}" destId="{8EAB7743-901A-4A67-9D7D-1E1CBCE43AA0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276304-4122-4E4E-A692-A53B67F5213E}">
      <dsp:nvSpPr>
        <dsp:cNvPr id="0" name=""/>
        <dsp:cNvSpPr/>
      </dsp:nvSpPr>
      <dsp:spPr>
        <a:xfrm>
          <a:off x="0" y="825290"/>
          <a:ext cx="9367898" cy="12729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u="none" kern="1200"/>
            <a:t>Gambling Recovery Support Services: Stephen Matos (</a:t>
          </a:r>
          <a:r>
            <a:rPr lang="en-US" sz="3200" b="0" u="none" kern="1200">
              <a:hlinkClick xmlns:r="http://schemas.openxmlformats.org/officeDocument/2006/relationships" r:id="rId1"/>
            </a:rPr>
            <a:t>Smatos@mccaonline.com</a:t>
          </a:r>
          <a:r>
            <a:rPr lang="en-US" sz="3200" b="0" u="none" kern="1200"/>
            <a:t>)</a:t>
          </a:r>
        </a:p>
      </dsp:txBody>
      <dsp:txXfrm>
        <a:off x="62141" y="887431"/>
        <a:ext cx="9243616" cy="1148678"/>
      </dsp:txXfrm>
    </dsp:sp>
    <dsp:sp modelId="{01FEAD00-0EA0-4780-87D1-EFCA8AAE2F54}">
      <dsp:nvSpPr>
        <dsp:cNvPr id="0" name=""/>
        <dsp:cNvSpPr/>
      </dsp:nvSpPr>
      <dsp:spPr>
        <a:xfrm>
          <a:off x="0" y="2190410"/>
          <a:ext cx="9367898" cy="1272960"/>
        </a:xfrm>
        <a:prstGeom prst="roundRect">
          <a:avLst/>
        </a:prstGeom>
        <a:solidFill>
          <a:schemeClr val="accent5">
            <a:hueOff val="-1838336"/>
            <a:satOff val="-2557"/>
            <a:lumOff val="-9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u="none" kern="1200" dirty="0">
              <a:latin typeface="Calibri Light" panose="020F0302020204030204"/>
            </a:rPr>
            <a:t>CT Community for Addiction Recovery (CCAR) </a:t>
          </a:r>
          <a:r>
            <a:rPr lang="en-US" sz="3200" u="none" kern="1200" dirty="0">
              <a:hlinkClick xmlns:r="http://schemas.openxmlformats.org/officeDocument/2006/relationships" r:id="rId2"/>
            </a:rPr>
            <a:t>https://ccar.us</a:t>
          </a:r>
          <a:r>
            <a:rPr lang="en-US" sz="3200" u="none" kern="1200" dirty="0">
              <a:latin typeface="Calibri Light" panose="020F0302020204030204"/>
            </a:rPr>
            <a:t> </a:t>
          </a:r>
          <a:endParaRPr lang="en-US" sz="3200" u="none" kern="1200" dirty="0"/>
        </a:p>
      </dsp:txBody>
      <dsp:txXfrm>
        <a:off x="62141" y="2252551"/>
        <a:ext cx="9243616" cy="1148678"/>
      </dsp:txXfrm>
    </dsp:sp>
    <dsp:sp modelId="{D3519E37-C85A-438F-B7D2-41594134AF9B}">
      <dsp:nvSpPr>
        <dsp:cNvPr id="0" name=""/>
        <dsp:cNvSpPr/>
      </dsp:nvSpPr>
      <dsp:spPr>
        <a:xfrm>
          <a:off x="0" y="3555530"/>
          <a:ext cx="9367898" cy="1272960"/>
        </a:xfrm>
        <a:prstGeom prst="round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u="none" kern="1200">
              <a:latin typeface="Calibri Light" panose="020F0302020204030204"/>
            </a:rPr>
            <a:t>National Council on Problem Gambling</a:t>
          </a:r>
          <a:r>
            <a:rPr lang="en-US" sz="3200" u="none" kern="1200">
              <a:latin typeface="Calibri Light" panose="020F0302020204030204"/>
            </a:rPr>
            <a:t>  Prevention Committee </a:t>
          </a:r>
          <a:r>
            <a:rPr lang="en-US" sz="3200" b="1" u="none" kern="1200">
              <a:hlinkClick xmlns:r="http://schemas.openxmlformats.org/officeDocument/2006/relationships" r:id="rId3"/>
            </a:rPr>
            <a:t>https://www.preventioncommittee.org/</a:t>
          </a:r>
        </a:p>
      </dsp:txBody>
      <dsp:txXfrm>
        <a:off x="62141" y="3617671"/>
        <a:ext cx="9243616" cy="1148678"/>
      </dsp:txXfrm>
    </dsp:sp>
    <dsp:sp modelId="{83937CD8-352D-42F1-B625-73282FC69E15}">
      <dsp:nvSpPr>
        <dsp:cNvPr id="0" name=""/>
        <dsp:cNvSpPr/>
      </dsp:nvSpPr>
      <dsp:spPr>
        <a:xfrm>
          <a:off x="0" y="4920650"/>
          <a:ext cx="9367898" cy="1272960"/>
        </a:xfrm>
        <a:prstGeom prst="roundRect">
          <a:avLst/>
        </a:prstGeom>
        <a:solidFill>
          <a:schemeClr val="accent5">
            <a:hueOff val="-5515009"/>
            <a:satOff val="-7671"/>
            <a:lumOff val="-29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u="none" kern="1200">
              <a:latin typeface="Calibri Light" panose="020F0302020204030204"/>
            </a:rPr>
            <a:t>CT Council on Problem Gambling: </a:t>
          </a:r>
          <a:r>
            <a:rPr lang="en-US" sz="3200" b="1" u="none" kern="1200">
              <a:latin typeface="Calibri Light" panose="020F0302020204030204"/>
              <a:hlinkClick xmlns:r="http://schemas.openxmlformats.org/officeDocument/2006/relationships" r:id="rId4"/>
            </a:rPr>
            <a:t>www.ccpg.org</a:t>
          </a:r>
        </a:p>
      </dsp:txBody>
      <dsp:txXfrm>
        <a:off x="62141" y="4982791"/>
        <a:ext cx="9243616" cy="1148678"/>
      </dsp:txXfrm>
    </dsp:sp>
    <dsp:sp modelId="{8EAB7743-901A-4A67-9D7D-1E1CBCE43AA0}">
      <dsp:nvSpPr>
        <dsp:cNvPr id="0" name=""/>
        <dsp:cNvSpPr/>
      </dsp:nvSpPr>
      <dsp:spPr>
        <a:xfrm>
          <a:off x="0" y="6285770"/>
          <a:ext cx="9367898" cy="1272960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u="none" kern="1200">
              <a:latin typeface="Calibri Light" panose="020F0302020204030204"/>
            </a:rPr>
            <a:t>DMHAS PGS: </a:t>
          </a:r>
          <a:r>
            <a:rPr lang="en-US" sz="3200" b="1" u="none" kern="1200">
              <a:latin typeface="Calibri Light" panose="020F0302020204030204"/>
              <a:hlinkClick xmlns:r="http://schemas.openxmlformats.org/officeDocument/2006/relationships" r:id="rId5"/>
            </a:rPr>
            <a:t>www.ct.gov/dmhas/pgs</a:t>
          </a:r>
          <a:r>
            <a:rPr lang="en-US" sz="3200" b="1" u="none" kern="1200">
              <a:latin typeface="Calibri Light" panose="020F0302020204030204"/>
            </a:rPr>
            <a:t> </a:t>
          </a:r>
        </a:p>
      </dsp:txBody>
      <dsp:txXfrm>
        <a:off x="62141" y="6347911"/>
        <a:ext cx="9243616" cy="11486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208B5-01C8-41A3-8D4B-FC32E9605639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ADA2B3-2AF4-4C3E-9050-6EB145675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241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Encourage engagement from the beginning. Ask an icebreaker question to get people comfortable talking “What’s one thing you want to know about problem gambling or recovery from problem gambling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DA2B3-2AF4-4C3E-9050-6EB1456752E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3487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2-5 Scenarios, open Q &amp; 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DA2B3-2AF4-4C3E-9050-6EB1456752E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6631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>
            <a:extLst>
              <a:ext uri="{FF2B5EF4-FFF2-40B4-BE49-F238E27FC236}">
                <a16:creationId xmlns:a16="http://schemas.microsoft.com/office/drawing/2014/main" id="{22D52BD5-847E-4322-B882-2EF9975B26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Notes Placeholder 2">
            <a:extLst>
              <a:ext uri="{FF2B5EF4-FFF2-40B4-BE49-F238E27FC236}">
                <a16:creationId xmlns:a16="http://schemas.microsoft.com/office/drawing/2014/main" id="{112AAAD4-5715-4475-B7FF-1C31DCEA39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>
              <a:cs typeface="Calibri"/>
            </a:endParaRPr>
          </a:p>
        </p:txBody>
      </p:sp>
      <p:sp>
        <p:nvSpPr>
          <p:cNvPr id="120836" name="Slide Number Placeholder 3">
            <a:extLst>
              <a:ext uri="{FF2B5EF4-FFF2-40B4-BE49-F238E27FC236}">
                <a16:creationId xmlns:a16="http://schemas.microsoft.com/office/drawing/2014/main" id="{B31525E2-4DDF-4C7B-9E71-1598174017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E5C172-62DB-4ACC-B509-B03D7669353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9403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F8391C-87A3-49FA-852E-4F5F8235B0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403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you should care about gambling…personal story “last day gambling”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DA2B3-2AF4-4C3E-9050-6EB1456752E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570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are the pillars I want top of mind for each of you today as you think about the community you serve.  Reference that there are other frameworks for prevention.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DA2B3-2AF4-4C3E-9050-6EB1456752E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805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Discussion about who is affected and why personalizing that approach is necessary – race, religion, gender, marital status, socio-economic status, geography, state climate for gambling, types of gambling engaged in….”no two gamblers are the same” then describe these things about self (white, middle aged, six-figure earner, raised middle class, Christian, white collar worker,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DA2B3-2AF4-4C3E-9050-6EB1456752E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029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Personal story, highlight what may have helped, 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Group discussion about experiences with early big wins and exposure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DA2B3-2AF4-4C3E-9050-6EB1456752E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192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Personal story about access, open discussion about availability of gambling in the community they serve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DA2B3-2AF4-4C3E-9050-6EB1456752E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232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Personal experience about “lucky” thinking, signs, and lack of understanding of the odds of the games and that then leading to an obsession with the odds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DA2B3-2AF4-4C3E-9050-6EB1456752E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5992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DA2B3-2AF4-4C3E-9050-6EB1456752E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9669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DA2B3-2AF4-4C3E-9050-6EB1456752E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308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4EB25-5B2F-466A-80CE-ED93445D4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4F61D-74A6-4411-A79C-97AA37CD9CB9}" type="datetimeFigureOut">
              <a:rPr lang="en-US"/>
              <a:pPr>
                <a:defRPr/>
              </a:pPr>
              <a:t>5/16/2023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EEAD1F-94CC-45DC-A084-A3E6B30F5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497D7-7BEF-4D84-BFB1-30604E603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EB6F7-E785-440E-8C5A-D1C8E92274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7457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D58978-DC49-45CB-B3F9-2AEBADDD1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7CBD76-0283-4891-B468-650C8E7489F9}" type="datetimeFigureOut">
              <a:rPr lang="en-US"/>
              <a:pPr>
                <a:defRPr/>
              </a:pPr>
              <a:t>5/16/2023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618C2E-58F9-40D1-AF29-128677ED3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8E78CD-ACAD-4DB6-9402-563B21C4D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AF1F8-6017-4A76-AF1C-BB35C302E3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3275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D6CE67-5F23-4872-8C2B-B0B016214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DDE37-6B3A-4AFC-95BE-69FBC880208C}" type="datetimeFigureOut">
              <a:rPr lang="en-US"/>
              <a:pPr>
                <a:defRPr/>
              </a:pPr>
              <a:t>5/16/2023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295ED9-F96A-44A1-82DB-229FA9196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F216ED-4D1F-4E30-82C9-931DE89C3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438172-F34E-4E26-AD4A-6E7A6410B5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7803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6D8308B-5081-49E9-9E9F-4E9B08D25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41417-0093-4477-B995-7E09AD5B1F4D}" type="datetimeFigureOut">
              <a:rPr lang="en-US"/>
              <a:pPr>
                <a:defRPr/>
              </a:pPr>
              <a:t>5/16/2023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13CF74C-E8DF-4078-9909-2A1B11981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C1C75F-8197-40E9-87F4-614EA09EA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490A5F-1D89-4C63-8CF6-012E43F914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018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C6EF205-2D90-4930-98E8-D8535E590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91F61B-13D8-4922-9C50-2A75B8CDE722}" type="datetimeFigureOut">
              <a:rPr lang="en-US"/>
              <a:pPr>
                <a:defRPr/>
              </a:pPr>
              <a:t>5/16/2023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8DF93CC-D686-429E-9DC6-8419DF42F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177EF5D-530F-41A8-BAC4-46DC48005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39B50-55AA-45CA-858C-7AB77F58F2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3004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C1E6BEB-05F3-4DFB-8E17-FEAC5C0F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373E77-D889-48CE-81F1-8B0E4E52910E}" type="datetimeFigureOut">
              <a:rPr lang="en-US"/>
              <a:pPr>
                <a:defRPr/>
              </a:pPr>
              <a:t>5/16/2023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ECB8800-9037-4ABF-A1F2-7F553551D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125BFD5-FF79-4ECE-8353-EAFC2FD66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87B27-F082-40DE-A629-E88ABB97E7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1079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4BFD32E-F520-49C3-B966-09363FEC6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DFFDF-87BF-4A3C-AFED-AD58DC3B4EF6}" type="datetimeFigureOut">
              <a:rPr lang="en-US"/>
              <a:pPr>
                <a:defRPr/>
              </a:pPr>
              <a:t>5/16/2023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52B1998-6CA7-4246-B5C1-A96334EC3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E271123-61BD-43FC-8BEB-5F34EE408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BBBF5-5196-404E-9096-81DDA31EF5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1048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01A1AAC-528D-40E8-A745-124FD3A1B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825553-223D-48FC-A2D2-06B099434538}" type="datetimeFigureOut">
              <a:rPr lang="en-US"/>
              <a:pPr>
                <a:defRPr/>
              </a:pPr>
              <a:t>5/16/2023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7CF1B64-F1C3-4A2F-95EF-3B35018C1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9AD254E-1F6B-4E61-9FF9-769CD4C30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AD5F2-2A40-4D84-9ED3-EE69E7AC8F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722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rtlCol="0">
            <a:normAutofit/>
          </a:bodyPr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9691F6E-268F-4783-8264-A23B372D6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A34D4-023D-48B8-A830-2436D8DE92D7}" type="datetimeFigureOut">
              <a:rPr lang="en-US"/>
              <a:pPr>
                <a:defRPr/>
              </a:pPr>
              <a:t>5/16/2023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FDAF530-2EB9-4615-BE88-A1A493D68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E297823-20DA-4BEB-8E84-38128B269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625BA8-9EB3-43D8-8324-98E34FB9FF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6790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30698E-FEA6-479C-9D71-707193807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338E95-238D-4DFD-A7F8-C0DEF8F22C98}" type="datetimeFigureOut">
              <a:rPr lang="en-US"/>
              <a:pPr>
                <a:defRPr/>
              </a:pPr>
              <a:t>5/16/2023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E6C359-B9F3-4683-A863-34C8B774F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9ADA9D-CC92-4875-AC26-A73A3F4E9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2ED16-B589-4239-A960-CC36071D97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7087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547F5F-1BF9-4D73-8DDB-EF86D1C9D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3E4359-D50C-47EF-A081-817011021CC7}" type="datetimeFigureOut">
              <a:rPr lang="en-US"/>
              <a:pPr>
                <a:defRPr/>
              </a:pPr>
              <a:t>5/16/2023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4D8464-AD28-4406-819B-491A1389D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4958B3-6B02-4247-8EE8-D89EFC57E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2E0A3-76BF-4355-AE7C-BC7207D6C4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9761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ol Bo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648000" y="3672000"/>
            <a:ext cx="5400000" cy="5447007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400050" indent="-40005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6453000" y="3672000"/>
            <a:ext cx="5400000" cy="5447007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400050" indent="-40005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12" name="Content Placeholder 2"/>
          <p:cNvSpPr>
            <a:spLocks noGrp="1"/>
          </p:cNvSpPr>
          <p:nvPr>
            <p:ph idx="16"/>
          </p:nvPr>
        </p:nvSpPr>
        <p:spPr>
          <a:xfrm>
            <a:off x="12258000" y="3672000"/>
            <a:ext cx="5400000" cy="5447007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400050" indent="-40005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000" y="648000"/>
            <a:ext cx="17010000" cy="648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000" y="2592000"/>
            <a:ext cx="5400000" cy="1080000"/>
          </a:xfrm>
          <a:solidFill>
            <a:schemeClr val="tx1">
              <a:lumMod val="75000"/>
              <a:lumOff val="25000"/>
            </a:schemeClr>
          </a:solidFill>
          <a:ln w="28575">
            <a:solidFill>
              <a:schemeClr val="accent1"/>
            </a:solidFill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2"/>
          </p:nvPr>
        </p:nvSpPr>
        <p:spPr>
          <a:xfrm>
            <a:off x="6453000" y="2592000"/>
            <a:ext cx="5400000" cy="1080000"/>
          </a:xfrm>
          <a:solidFill>
            <a:schemeClr val="tx1">
              <a:lumMod val="75000"/>
              <a:lumOff val="25000"/>
            </a:schemeClr>
          </a:solidFill>
          <a:ln w="28575">
            <a:solidFill>
              <a:schemeClr val="accent2"/>
            </a:solidFill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12258000" y="2592000"/>
            <a:ext cx="5400000" cy="1080000"/>
          </a:xfrm>
          <a:solidFill>
            <a:schemeClr val="tx1">
              <a:lumMod val="75000"/>
              <a:lumOff val="25000"/>
            </a:schemeClr>
          </a:solidFill>
          <a:ln w="28575">
            <a:solidFill>
              <a:schemeClr val="accent3"/>
            </a:solidFill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32"/>
          </p:nvPr>
        </p:nvSpPr>
        <p:spPr>
          <a:xfrm>
            <a:off x="647701" y="1512000"/>
            <a:ext cx="17009270" cy="540000"/>
          </a:xfrm>
        </p:spPr>
        <p:txBody>
          <a:bodyPr/>
          <a:lstStyle>
            <a:lvl1pPr marL="0" indent="0">
              <a:buNone/>
              <a:defRPr/>
            </a:lvl1pPr>
            <a:lvl2pPr marL="400050" indent="0">
              <a:buNone/>
              <a:defRPr/>
            </a:lvl2pPr>
            <a:lvl3pPr marL="814388" indent="0">
              <a:buNone/>
              <a:defRPr/>
            </a:lvl3pPr>
            <a:lvl4pPr marL="1214438" indent="0">
              <a:buNone/>
              <a:defRPr/>
            </a:lvl4pPr>
            <a:lvl5pPr marL="1614488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Footer Placeholder 6">
            <a:extLst>
              <a:ext uri="{FF2B5EF4-FFF2-40B4-BE49-F238E27FC236}">
                <a16:creationId xmlns:a16="http://schemas.microsoft.com/office/drawing/2014/main" id="{E893A811-2F9D-4367-90A0-3F87585783FD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ZA"/>
              <a:t>Add a footer</a:t>
            </a:r>
          </a:p>
        </p:txBody>
      </p:sp>
      <p:sp>
        <p:nvSpPr>
          <p:cNvPr id="15" name="Slide Number Placeholder 7">
            <a:extLst>
              <a:ext uri="{FF2B5EF4-FFF2-40B4-BE49-F238E27FC236}">
                <a16:creationId xmlns:a16="http://schemas.microsoft.com/office/drawing/2014/main" id="{D666C46F-8360-4732-B1A8-5B7875085670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6D154-38CE-4C4A-B6DF-B061F2A33591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19796116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EF311-825A-4719-8564-C150104EE8E1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F9D53-1EE9-438B-A66F-ECC764745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0794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EF311-825A-4719-8564-C150104EE8E1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F9D53-1EE9-438B-A66F-ECC764745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6240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EF311-825A-4719-8564-C150104EE8E1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F9D53-1EE9-438B-A66F-ECC764745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7605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EF311-825A-4719-8564-C150104EE8E1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F9D53-1EE9-438B-A66F-ECC764745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9995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EF311-825A-4719-8564-C150104EE8E1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F9D53-1EE9-438B-A66F-ECC764745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952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EF311-825A-4719-8564-C150104EE8E1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F9D53-1EE9-438B-A66F-ECC764745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766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EF311-825A-4719-8564-C150104EE8E1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F9D53-1EE9-438B-A66F-ECC764745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8963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EF311-825A-4719-8564-C150104EE8E1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F9D53-1EE9-438B-A66F-ECC764745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7046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EF311-825A-4719-8564-C150104EE8E1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F9D53-1EE9-438B-A66F-ECC764745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0768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EF311-825A-4719-8564-C150104EE8E1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F9D53-1EE9-438B-A66F-ECC764745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3641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EF311-825A-4719-8564-C150104EE8E1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F9D53-1EE9-438B-A66F-ECC764745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409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17010000" cy="648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ZA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ZA"/>
              <a:t>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09F9E9-0483-4A79-B997-B23DAC1644C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47701" y="1512000"/>
            <a:ext cx="17009270" cy="540000"/>
          </a:xfrm>
        </p:spPr>
        <p:txBody>
          <a:bodyPr/>
          <a:lstStyle>
            <a:lvl1pPr marL="0" indent="0">
              <a:buNone/>
              <a:defRPr/>
            </a:lvl1pPr>
            <a:lvl2pPr marL="400050" indent="0">
              <a:buNone/>
              <a:defRPr/>
            </a:lvl2pPr>
            <a:lvl3pPr marL="814388" indent="0">
              <a:buNone/>
              <a:defRPr/>
            </a:lvl3pPr>
            <a:lvl4pPr marL="1214438" indent="0">
              <a:buNone/>
              <a:defRPr/>
            </a:lvl4pPr>
            <a:lvl5pPr marL="1614488" indent="0">
              <a:buNone/>
              <a:defRPr/>
            </a:lvl5pPr>
          </a:lstStyle>
          <a:p>
            <a:pPr lvl="0"/>
            <a:r>
              <a:rPr lang="en-US"/>
              <a:t>Subtitle</a:t>
            </a:r>
            <a:endParaRPr lang="en-ZA"/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305CEEFA-58BB-4AFA-AD31-BEE38B013E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7700" y="5957148"/>
            <a:ext cx="2970000" cy="54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Bullet 1</a:t>
            </a:r>
            <a:endParaRPr lang="en-ZA"/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id="{BEEE40C3-341F-4063-8D33-B1328863FB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7700" y="6908748"/>
            <a:ext cx="2970000" cy="1080000"/>
          </a:xfrm>
        </p:spPr>
        <p:txBody>
          <a:bodyPr/>
          <a:lstStyle>
            <a:lvl1pPr marL="0" indent="0" algn="ctr">
              <a:buNone/>
              <a:defRPr sz="2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Bullet Description</a:t>
            </a:r>
            <a:endParaRPr lang="en-ZA"/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D09CE291-B951-4300-9D67-154E4BB557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157775" y="5957148"/>
            <a:ext cx="2970000" cy="54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Bullet 1</a:t>
            </a:r>
            <a:endParaRPr lang="en-ZA"/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id="{0D3A393C-4D8C-49BC-934D-B57BE1B2840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157775" y="6908748"/>
            <a:ext cx="2970000" cy="1080000"/>
          </a:xfrm>
        </p:spPr>
        <p:txBody>
          <a:bodyPr/>
          <a:lstStyle>
            <a:lvl1pPr marL="0" indent="0" algn="ctr">
              <a:buNone/>
              <a:defRPr sz="2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Bullet Description</a:t>
            </a:r>
            <a:endParaRPr lang="en-ZA"/>
          </a:p>
        </p:txBody>
      </p:sp>
      <p:sp>
        <p:nvSpPr>
          <p:cNvPr id="53" name="Text Placeholder 8">
            <a:extLst>
              <a:ext uri="{FF2B5EF4-FFF2-40B4-BE49-F238E27FC236}">
                <a16:creationId xmlns:a16="http://schemas.microsoft.com/office/drawing/2014/main" id="{08906184-3520-4606-AF8B-59ECFFA6D75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667850" y="5957148"/>
            <a:ext cx="2970000" cy="54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Bullet 1</a:t>
            </a:r>
            <a:endParaRPr lang="en-ZA"/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id="{8A64BEB9-7FB0-4DF9-BFE9-62016E83E89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67850" y="6908748"/>
            <a:ext cx="2970000" cy="1080000"/>
          </a:xfrm>
        </p:spPr>
        <p:txBody>
          <a:bodyPr/>
          <a:lstStyle>
            <a:lvl1pPr marL="0" indent="0" algn="ctr">
              <a:buNone/>
              <a:defRPr sz="2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Bullet Description</a:t>
            </a:r>
            <a:endParaRPr lang="en-ZA"/>
          </a:p>
        </p:txBody>
      </p:sp>
      <p:sp>
        <p:nvSpPr>
          <p:cNvPr id="55" name="Text Placeholder 8">
            <a:extLst>
              <a:ext uri="{FF2B5EF4-FFF2-40B4-BE49-F238E27FC236}">
                <a16:creationId xmlns:a16="http://schemas.microsoft.com/office/drawing/2014/main" id="{4CCC1C98-37FD-4404-8383-72ED535FE57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1177925" y="5957148"/>
            <a:ext cx="2970000" cy="54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Bullet 1</a:t>
            </a:r>
            <a:endParaRPr lang="en-ZA"/>
          </a:p>
        </p:txBody>
      </p:sp>
      <p:sp>
        <p:nvSpPr>
          <p:cNvPr id="56" name="Text Placeholder 10">
            <a:extLst>
              <a:ext uri="{FF2B5EF4-FFF2-40B4-BE49-F238E27FC236}">
                <a16:creationId xmlns:a16="http://schemas.microsoft.com/office/drawing/2014/main" id="{B24BD1AE-AB0E-40FA-AEA8-8D687D84B56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1177925" y="6908748"/>
            <a:ext cx="2970000" cy="1080000"/>
          </a:xfrm>
        </p:spPr>
        <p:txBody>
          <a:bodyPr/>
          <a:lstStyle>
            <a:lvl1pPr marL="0" indent="0" algn="ctr">
              <a:buNone/>
              <a:defRPr sz="2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Bullet Description</a:t>
            </a:r>
            <a:endParaRPr lang="en-ZA"/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CA2F0EA7-F3F7-443F-BA0D-4916B618C56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4688000" y="5957148"/>
            <a:ext cx="2970000" cy="54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Bullet 1</a:t>
            </a:r>
            <a:endParaRPr lang="en-ZA"/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id="{2BB6E6C3-1F6A-41B6-8EE0-6FDCBA34413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4688000" y="6908748"/>
            <a:ext cx="2970000" cy="1080000"/>
          </a:xfrm>
        </p:spPr>
        <p:txBody>
          <a:bodyPr/>
          <a:lstStyle>
            <a:lvl1pPr marL="0" indent="0" algn="ctr">
              <a:buNone/>
              <a:defRPr sz="2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Bullet Description</a:t>
            </a:r>
            <a:endParaRPr lang="en-ZA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2738624-9DAA-4152-9A77-80BBB71AD5F1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47701" y="2602707"/>
            <a:ext cx="2969420" cy="29718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65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400050" lvl="0" indent="-400050" algn="ctr"/>
            <a:r>
              <a:rPr lang="en-US"/>
              <a:t>Click icon to add picture</a:t>
            </a:r>
            <a:endParaRPr lang="en-ZA"/>
          </a:p>
        </p:txBody>
      </p:sp>
      <p:sp>
        <p:nvSpPr>
          <p:cNvPr id="59" name="Picture Placeholder 15">
            <a:extLst>
              <a:ext uri="{FF2B5EF4-FFF2-40B4-BE49-F238E27FC236}">
                <a16:creationId xmlns:a16="http://schemas.microsoft.com/office/drawing/2014/main" id="{522AE46C-0845-4BB0-9861-06071BCF56F6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4157776" y="2602707"/>
            <a:ext cx="2969420" cy="29718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65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400050" lvl="0" indent="-400050" algn="ctr"/>
            <a:r>
              <a:rPr lang="en-US"/>
              <a:t>Click icon to add picture</a:t>
            </a:r>
            <a:endParaRPr lang="en-ZA"/>
          </a:p>
        </p:txBody>
      </p:sp>
      <p:sp>
        <p:nvSpPr>
          <p:cNvPr id="60" name="Picture Placeholder 15">
            <a:extLst>
              <a:ext uri="{FF2B5EF4-FFF2-40B4-BE49-F238E27FC236}">
                <a16:creationId xmlns:a16="http://schemas.microsoft.com/office/drawing/2014/main" id="{D791A6AF-478F-443B-A785-F82A8DBA9F30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7668431" y="2602707"/>
            <a:ext cx="2969420" cy="29718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65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400050" lvl="0" indent="-400050" algn="ctr"/>
            <a:r>
              <a:rPr lang="en-US"/>
              <a:t>Click icon to add picture</a:t>
            </a:r>
            <a:endParaRPr lang="en-ZA"/>
          </a:p>
        </p:txBody>
      </p:sp>
      <p:sp>
        <p:nvSpPr>
          <p:cNvPr id="61" name="Picture Placeholder 15">
            <a:extLst>
              <a:ext uri="{FF2B5EF4-FFF2-40B4-BE49-F238E27FC236}">
                <a16:creationId xmlns:a16="http://schemas.microsoft.com/office/drawing/2014/main" id="{1A65AFE9-2875-44A5-BF13-6E843889266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11177926" y="2602707"/>
            <a:ext cx="2969420" cy="29718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65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400050" lvl="0" indent="-400050" algn="ctr"/>
            <a:r>
              <a:rPr lang="en-US"/>
              <a:t>Click icon to add picture</a:t>
            </a:r>
            <a:endParaRPr lang="en-ZA"/>
          </a:p>
        </p:txBody>
      </p:sp>
      <p:sp>
        <p:nvSpPr>
          <p:cNvPr id="62" name="Picture Placeholder 15">
            <a:extLst>
              <a:ext uri="{FF2B5EF4-FFF2-40B4-BE49-F238E27FC236}">
                <a16:creationId xmlns:a16="http://schemas.microsoft.com/office/drawing/2014/main" id="{069B9167-077F-4123-82C5-01EB62AFB3E6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14670881" y="2602707"/>
            <a:ext cx="2969420" cy="29718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65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400050" lvl="0" indent="-400050" algn="ctr"/>
            <a:r>
              <a:rPr lang="en-US"/>
              <a:t>Click icon to add picture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665348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ol Bo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F5B2679-5029-4692-A1C7-099E7A58362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48000" y="3672000"/>
            <a:ext cx="5400000" cy="5447007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400050" indent="-40005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B5AA133-C824-4B4A-96F4-D48A58E222D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53000" y="3672000"/>
            <a:ext cx="5400000" cy="5447007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400050" indent="-40005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88A40C4-1887-4DBA-90FF-4CF89932DA5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2258000" y="3672000"/>
            <a:ext cx="5400000" cy="5447007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400050" indent="-40005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17010000" cy="648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48000" y="2592000"/>
            <a:ext cx="5400000" cy="1080000"/>
          </a:xfrm>
          <a:solidFill>
            <a:schemeClr val="tx1">
              <a:lumMod val="75000"/>
              <a:lumOff val="25000"/>
            </a:schemeClr>
          </a:solidFill>
          <a:ln w="28575">
            <a:solidFill>
              <a:schemeClr val="accent1"/>
            </a:solidFill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Cognitive Behavioral Therapy</a:t>
            </a:r>
            <a:endParaRPr lang="en-ZA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ZA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ZA" smtClean="0"/>
              <a:pPr/>
              <a:t>‹#›</a:t>
            </a:fld>
            <a:endParaRPr lang="en-ZA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3CF4B74-3202-48D6-B573-AA3882B039F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453000" y="2592000"/>
            <a:ext cx="5400000" cy="1080000"/>
          </a:xfrm>
          <a:solidFill>
            <a:schemeClr val="tx1">
              <a:lumMod val="75000"/>
              <a:lumOff val="25000"/>
            </a:schemeClr>
          </a:solidFill>
          <a:ln w="28575">
            <a:solidFill>
              <a:schemeClr val="accent2"/>
            </a:solidFill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Motivational Interviewing	</a:t>
            </a:r>
            <a:endParaRPr lang="en-ZA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BA6D519-EE14-4D3E-B15F-70C4423A398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2258000" y="2592000"/>
            <a:ext cx="5400000" cy="1080000"/>
          </a:xfrm>
          <a:solidFill>
            <a:schemeClr val="tx1">
              <a:lumMod val="75000"/>
              <a:lumOff val="25000"/>
            </a:schemeClr>
          </a:solidFill>
          <a:ln w="28575">
            <a:solidFill>
              <a:schemeClr val="accent3"/>
            </a:solidFill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Dialectical Behavioral Therapy</a:t>
            </a:r>
            <a:endParaRPr lang="en-ZA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4DA29CFB-3C73-4618-B2D9-70E396D1EBA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47701" y="1512000"/>
            <a:ext cx="17009270" cy="540000"/>
          </a:xfrm>
        </p:spPr>
        <p:txBody>
          <a:bodyPr/>
          <a:lstStyle>
            <a:lvl1pPr marL="0" indent="0">
              <a:buNone/>
              <a:defRPr/>
            </a:lvl1pPr>
            <a:lvl2pPr marL="400050" indent="0">
              <a:buNone/>
              <a:defRPr/>
            </a:lvl2pPr>
            <a:lvl3pPr marL="814388" indent="0">
              <a:buNone/>
              <a:defRPr/>
            </a:lvl3pPr>
            <a:lvl4pPr marL="1214438" indent="0">
              <a:buNone/>
              <a:defRPr/>
            </a:lvl4pPr>
            <a:lvl5pPr marL="1614488" indent="0">
              <a:buNone/>
              <a:defRPr/>
            </a:lvl5pPr>
          </a:lstStyle>
          <a:p>
            <a:pPr lvl="0"/>
            <a:r>
              <a:rPr lang="en-US"/>
              <a:t>Subtitle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35494844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D341B91-29EA-438B-90F8-1DF6B8DC94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7300" y="547688"/>
            <a:ext cx="15773400" cy="1988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3F2C9EC-A392-4B2F-87D7-AEE9DF0D5D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7300" y="2738438"/>
            <a:ext cx="15773400" cy="652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27138A-3892-4B39-AAF7-619C3BA123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7BF0635-D67E-4D73-99F0-E5AC8FF6B5DC}" type="datetimeFigureOut">
              <a:rPr lang="en-US"/>
              <a:pPr>
                <a:defRPr/>
              </a:pPr>
              <a:t>5/16/2023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ED110-4E1D-46F6-A5AD-746F5907C4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5E9B5-9DFA-4F1E-8FA1-196211ADE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8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C21D60C-AF72-4DF5-814B-F35914F372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347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5pPr>
      <a:lvl6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6pPr>
      <a:lvl7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7pPr>
      <a:lvl8pPr marL="2057400" algn="l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8pPr>
      <a:lvl9pPr marL="2743200" algn="l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342900" indent="-342900" algn="l" rtl="0" fontAlgn="base">
        <a:lnSpc>
          <a:spcPct val="90000"/>
        </a:lnSpc>
        <a:spcBef>
          <a:spcPts val="1500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7EF311-825A-4719-8564-C150104EE8E1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BF9D53-1EE9-438B-A66F-ECC764745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52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3" Type="http://schemas.openxmlformats.org/officeDocument/2006/relationships/image" Target="../media/image85.pn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17" Type="http://schemas.openxmlformats.org/officeDocument/2006/relationships/image" Target="../media/image89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87.jpeg"/><Relationship Id="rId15" Type="http://schemas.openxmlformats.org/officeDocument/2006/relationships/image" Target="../media/image41.svg"/><Relationship Id="rId10" Type="http://schemas.openxmlformats.org/officeDocument/2006/relationships/image" Target="../media/image36.png"/><Relationship Id="rId4" Type="http://schemas.openxmlformats.org/officeDocument/2006/relationships/image" Target="../media/image86.svg"/><Relationship Id="rId9" Type="http://schemas.openxmlformats.org/officeDocument/2006/relationships/image" Target="../media/image35.svg"/><Relationship Id="rId1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3" Type="http://schemas.openxmlformats.org/officeDocument/2006/relationships/image" Target="../media/image90.pn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92.jpeg"/><Relationship Id="rId15" Type="http://schemas.openxmlformats.org/officeDocument/2006/relationships/image" Target="../media/image41.svg"/><Relationship Id="rId10" Type="http://schemas.openxmlformats.org/officeDocument/2006/relationships/image" Target="../media/image36.png"/><Relationship Id="rId4" Type="http://schemas.openxmlformats.org/officeDocument/2006/relationships/image" Target="../media/image91.svg"/><Relationship Id="rId9" Type="http://schemas.openxmlformats.org/officeDocument/2006/relationships/image" Target="../media/image35.svg"/><Relationship Id="rId1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13" Type="http://schemas.openxmlformats.org/officeDocument/2006/relationships/image" Target="../media/image101.png"/><Relationship Id="rId3" Type="http://schemas.openxmlformats.org/officeDocument/2006/relationships/image" Target="../media/image90.png"/><Relationship Id="rId7" Type="http://schemas.openxmlformats.org/officeDocument/2006/relationships/image" Target="../media/image95.png"/><Relationship Id="rId12" Type="http://schemas.openxmlformats.org/officeDocument/2006/relationships/image" Target="../media/image100.sv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sv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5" Type="http://schemas.openxmlformats.org/officeDocument/2006/relationships/image" Target="../media/image103.jpeg"/><Relationship Id="rId10" Type="http://schemas.openxmlformats.org/officeDocument/2006/relationships/image" Target="../media/image98.svg"/><Relationship Id="rId4" Type="http://schemas.openxmlformats.org/officeDocument/2006/relationships/image" Target="../media/image91.svg"/><Relationship Id="rId9" Type="http://schemas.openxmlformats.org/officeDocument/2006/relationships/image" Target="../media/image97.png"/><Relationship Id="rId14" Type="http://schemas.openxmlformats.org/officeDocument/2006/relationships/image" Target="../media/image10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40.png"/><Relationship Id="rId3" Type="http://schemas.openxmlformats.org/officeDocument/2006/relationships/image" Target="../media/image83.svg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svg"/><Relationship Id="rId4" Type="http://schemas.openxmlformats.org/officeDocument/2006/relationships/image" Target="../media/image105.jpeg"/><Relationship Id="rId9" Type="http://schemas.openxmlformats.org/officeDocument/2006/relationships/image" Target="../media/image36.png"/><Relationship Id="rId14" Type="http://schemas.openxmlformats.org/officeDocument/2006/relationships/image" Target="../media/image4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40.png"/><Relationship Id="rId3" Type="http://schemas.openxmlformats.org/officeDocument/2006/relationships/image" Target="../media/image86.svg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2" Type="http://schemas.openxmlformats.org/officeDocument/2006/relationships/image" Target="../media/image85.png"/><Relationship Id="rId16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107.jpeg"/><Relationship Id="rId10" Type="http://schemas.openxmlformats.org/officeDocument/2006/relationships/image" Target="../media/image37.svg"/><Relationship Id="rId4" Type="http://schemas.openxmlformats.org/officeDocument/2006/relationships/image" Target="../media/image106.jpeg"/><Relationship Id="rId9" Type="http://schemas.openxmlformats.org/officeDocument/2006/relationships/image" Target="../media/image36.png"/><Relationship Id="rId14" Type="http://schemas.openxmlformats.org/officeDocument/2006/relationships/image" Target="../media/image4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7.svg"/><Relationship Id="rId3" Type="http://schemas.openxmlformats.org/officeDocument/2006/relationships/image" Target="../media/image90.png"/><Relationship Id="rId7" Type="http://schemas.openxmlformats.org/officeDocument/2006/relationships/image" Target="../media/image111.svg"/><Relationship Id="rId12" Type="http://schemas.openxmlformats.org/officeDocument/2006/relationships/image" Target="../media/image1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11" Type="http://schemas.openxmlformats.org/officeDocument/2006/relationships/image" Target="../media/image115.svg"/><Relationship Id="rId5" Type="http://schemas.openxmlformats.org/officeDocument/2006/relationships/image" Target="../media/image109.jpeg"/><Relationship Id="rId15" Type="http://schemas.openxmlformats.org/officeDocument/2006/relationships/image" Target="../media/image119.svg"/><Relationship Id="rId10" Type="http://schemas.openxmlformats.org/officeDocument/2006/relationships/image" Target="../media/image114.png"/><Relationship Id="rId4" Type="http://schemas.openxmlformats.org/officeDocument/2006/relationships/image" Target="../media/image91.svg"/><Relationship Id="rId9" Type="http://schemas.openxmlformats.org/officeDocument/2006/relationships/image" Target="../media/image113.svg"/><Relationship Id="rId14" Type="http://schemas.openxmlformats.org/officeDocument/2006/relationships/image" Target="../media/image118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2.png"/><Relationship Id="rId18" Type="http://schemas.openxmlformats.org/officeDocument/2006/relationships/image" Target="../media/image57.svg"/><Relationship Id="rId26" Type="http://schemas.openxmlformats.org/officeDocument/2006/relationships/image" Target="../media/image65.svg"/><Relationship Id="rId39" Type="http://schemas.openxmlformats.org/officeDocument/2006/relationships/image" Target="../media/image78.png"/><Relationship Id="rId21" Type="http://schemas.openxmlformats.org/officeDocument/2006/relationships/image" Target="../media/image60.png"/><Relationship Id="rId34" Type="http://schemas.openxmlformats.org/officeDocument/2006/relationships/image" Target="../media/image73.svg"/><Relationship Id="rId42" Type="http://schemas.openxmlformats.org/officeDocument/2006/relationships/image" Target="../media/image81.sv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5.svg"/><Relationship Id="rId20" Type="http://schemas.openxmlformats.org/officeDocument/2006/relationships/image" Target="../media/image59.svg"/><Relationship Id="rId29" Type="http://schemas.openxmlformats.org/officeDocument/2006/relationships/image" Target="../media/image68.png"/><Relationship Id="rId41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11" Type="http://schemas.openxmlformats.org/officeDocument/2006/relationships/image" Target="../media/image50.png"/><Relationship Id="rId24" Type="http://schemas.openxmlformats.org/officeDocument/2006/relationships/image" Target="../media/image63.svg"/><Relationship Id="rId32" Type="http://schemas.openxmlformats.org/officeDocument/2006/relationships/image" Target="../media/image71.svg"/><Relationship Id="rId37" Type="http://schemas.openxmlformats.org/officeDocument/2006/relationships/image" Target="../media/image76.png"/><Relationship Id="rId40" Type="http://schemas.openxmlformats.org/officeDocument/2006/relationships/image" Target="../media/image79.sv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23" Type="http://schemas.openxmlformats.org/officeDocument/2006/relationships/image" Target="../media/image62.png"/><Relationship Id="rId28" Type="http://schemas.openxmlformats.org/officeDocument/2006/relationships/image" Target="../media/image67.svg"/><Relationship Id="rId36" Type="http://schemas.openxmlformats.org/officeDocument/2006/relationships/image" Target="../media/image75.svg"/><Relationship Id="rId10" Type="http://schemas.openxmlformats.org/officeDocument/2006/relationships/image" Target="../media/image49.svg"/><Relationship Id="rId19" Type="http://schemas.openxmlformats.org/officeDocument/2006/relationships/image" Target="../media/image58.png"/><Relationship Id="rId31" Type="http://schemas.openxmlformats.org/officeDocument/2006/relationships/image" Target="../media/image70.png"/><Relationship Id="rId4" Type="http://schemas.openxmlformats.org/officeDocument/2006/relationships/image" Target="../media/image43.svg"/><Relationship Id="rId9" Type="http://schemas.openxmlformats.org/officeDocument/2006/relationships/image" Target="../media/image48.png"/><Relationship Id="rId14" Type="http://schemas.openxmlformats.org/officeDocument/2006/relationships/image" Target="../media/image53.svg"/><Relationship Id="rId22" Type="http://schemas.openxmlformats.org/officeDocument/2006/relationships/image" Target="../media/image61.svg"/><Relationship Id="rId27" Type="http://schemas.openxmlformats.org/officeDocument/2006/relationships/image" Target="../media/image66.png"/><Relationship Id="rId30" Type="http://schemas.openxmlformats.org/officeDocument/2006/relationships/image" Target="../media/image69.svg"/><Relationship Id="rId35" Type="http://schemas.openxmlformats.org/officeDocument/2006/relationships/image" Target="../media/image74.png"/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12" Type="http://schemas.openxmlformats.org/officeDocument/2006/relationships/image" Target="../media/image51.svg"/><Relationship Id="rId17" Type="http://schemas.openxmlformats.org/officeDocument/2006/relationships/image" Target="../media/image56.png"/><Relationship Id="rId25" Type="http://schemas.openxmlformats.org/officeDocument/2006/relationships/image" Target="../media/image64.png"/><Relationship Id="rId33" Type="http://schemas.openxmlformats.org/officeDocument/2006/relationships/image" Target="../media/image72.png"/><Relationship Id="rId38" Type="http://schemas.openxmlformats.org/officeDocument/2006/relationships/image" Target="../media/image7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terra@theselfidscoversisterhood.com" TargetMode="Externa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131.png"/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12" Type="http://schemas.openxmlformats.org/officeDocument/2006/relationships/image" Target="../media/image130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11" Type="http://schemas.openxmlformats.org/officeDocument/2006/relationships/image" Target="../media/image129.png"/><Relationship Id="rId5" Type="http://schemas.openxmlformats.org/officeDocument/2006/relationships/image" Target="../media/image123.png"/><Relationship Id="rId10" Type="http://schemas.openxmlformats.org/officeDocument/2006/relationships/image" Target="../media/image128.png"/><Relationship Id="rId4" Type="http://schemas.openxmlformats.org/officeDocument/2006/relationships/image" Target="../media/image122.png"/><Relationship Id="rId9" Type="http://schemas.openxmlformats.org/officeDocument/2006/relationships/image" Target="../media/image127.png"/><Relationship Id="rId14" Type="http://schemas.openxmlformats.org/officeDocument/2006/relationships/image" Target="../media/image1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amblersanonymous.org/ga/" TargetMode="External"/><Relationship Id="rId13" Type="http://schemas.openxmlformats.org/officeDocument/2006/relationships/hyperlink" Target="https://www.smartrecovery.org/" TargetMode="External"/><Relationship Id="rId3" Type="http://schemas.openxmlformats.org/officeDocument/2006/relationships/hyperlink" Target="https://www.facebook.com/groups/437646829755889" TargetMode="External"/><Relationship Id="rId7" Type="http://schemas.openxmlformats.org/officeDocument/2006/relationships/hyperlink" Target="https://www.facebook.com/groups/138607691434337" TargetMode="External"/><Relationship Id="rId12" Type="http://schemas.openxmlformats.org/officeDocument/2006/relationships/hyperlink" Target="https://www.celebraterecovery.com/" TargetMode="External"/><Relationship Id="rId17" Type="http://schemas.openxmlformats.org/officeDocument/2006/relationships/hyperlink" Target="https://changethegameohio.org/wp-content/uploads/2019/02/ParentsGamingGlossary.pdf" TargetMode="External"/><Relationship Id="rId2" Type="http://schemas.openxmlformats.org/officeDocument/2006/relationships/hyperlink" Target="https://www.facebook.com/groups/247988812578742" TargetMode="External"/><Relationship Id="rId16" Type="http://schemas.openxmlformats.org/officeDocument/2006/relationships/hyperlink" Target="https://www.ncpgambling.org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facebook.com/groups/1182930495779649" TargetMode="External"/><Relationship Id="rId11" Type="http://schemas.openxmlformats.org/officeDocument/2006/relationships/hyperlink" Target="https://recoverydharma.org/" TargetMode="External"/><Relationship Id="rId5" Type="http://schemas.openxmlformats.org/officeDocument/2006/relationships/hyperlink" Target="The%20Broke%20Girl%20Society%20-%20Gambling%20Recovery%20Support%20Group" TargetMode="External"/><Relationship Id="rId15" Type="http://schemas.openxmlformats.org/officeDocument/2006/relationships/hyperlink" Target="https://gam-anon.org/" TargetMode="External"/><Relationship Id="rId10" Type="http://schemas.openxmlformats.org/officeDocument/2006/relationships/hyperlink" Target="https://recoveryroadonline.com/" TargetMode="External"/><Relationship Id="rId4" Type="http://schemas.openxmlformats.org/officeDocument/2006/relationships/hyperlink" Target="https://www.facebook.com/groups/1636657949798079" TargetMode="External"/><Relationship Id="rId9" Type="http://schemas.openxmlformats.org/officeDocument/2006/relationships/hyperlink" Target="https://gamblersinrecovery.com/" TargetMode="External"/><Relationship Id="rId14" Type="http://schemas.openxmlformats.org/officeDocument/2006/relationships/hyperlink" Target="https://gamequitters.com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3.xml"/><Relationship Id="rId1" Type="http://schemas.openxmlformats.org/officeDocument/2006/relationships/video" Target="https://www.youtube.com/embed/aBOuqHxq07c?feature=oembed" TargetMode="External"/><Relationship Id="rId5" Type="http://schemas.openxmlformats.org/officeDocument/2006/relationships/image" Target="../media/image134.jpeg"/><Relationship Id="rId4" Type="http://schemas.openxmlformats.org/officeDocument/2006/relationships/image" Target="../media/image1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Fiorigio.Fetta@ct.gov" TargetMode="External"/><Relationship Id="rId2" Type="http://schemas.openxmlformats.org/officeDocument/2006/relationships/hyperlink" Target="mailto:Jeremy.Wampler@ct.gov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5.jpeg"/><Relationship Id="rId5" Type="http://schemas.openxmlformats.org/officeDocument/2006/relationships/hyperlink" Target="mailto:Kelly.Leppard@ct.gov" TargetMode="External"/><Relationship Id="rId4" Type="http://schemas.openxmlformats.org/officeDocument/2006/relationships/hyperlink" Target="mailto:Haley.Brown@ct.gov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Gambling%20Recovery%20Support%20Services'%20backgroundcolor=''%20icon=''%20iconflip=''%20iconrotate=''%20iconspin=''%20iconcolor=''%20circlecolor=''%20circlebordercolor=''%20image=''%20image_id=''%20image_max_width=''%20link=''%20linktext='Read%20More'%20animation_type=''%20animation_direction='left'%20animation_speed='0.3'%5d%3cp%3e%3cb%3eGambling%20Recovery%20Support%20Services%20is%20an%20opportunity%20available%20to%20Bettor%20Choice%20participants,%20individuals%20in%20recovery,%20and%20those%20affected%20by%20problem%20gambling%20to%20connect%20with%20a%20person%20in%20recovery%20with%20lived%20experience%20with%20gambling.%3c/b%3e%20%20%3c/p%3e%3cp%3e%3cspan%20style='background-color:%20rgba(255,%20255,%20255,%200);%20font-family:%20var(--body_typography-font-family);%20font-size:%20var(--body_typography-font-size);%20font-style:%20var(--body_typography-font-style,normal);%20font-weight:%20var(--body_typography-font-weight);%20letter-spacing:%20var(--body_typography-letter-spacing);'%3eConnecticut%20Recovery%20Support%20Specialists%20are%20available%20to%20provide%20gambling%20outreach,%20educational%20training%20opportunities,%20and%20recovery%20speakers%20for%20your%20upcoming%20meetings%20or%20events.%20Please%20contact%20Stephen%20Matos%20for%20more%20information%20at%20smatos@mccaonline.com.%20%3c/span%3e%3c/p%3e%3cp%3e%3cspan%20style='background-color:%20rgba(255,%20255,%20255,%200);%20font-family:%20var(--body_typography-font-family);%20font-size:%20var(--body_typography-font-size);%20font-style:%20var(--body_typography-font-style,normal);%20font-weight:%20var(--body_typography-font-weight);%20letter-spacing:%20var(--body_typography-letter-spacing);'%3eGambling%20Peer%20Recovery%20Support%20is%20s%3c/span%3e%3cspan%20style=" TargetMode="Externa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svg"/><Relationship Id="rId4" Type="http://schemas.openxmlformats.org/officeDocument/2006/relationships/image" Target="../media/image33.svg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2.png"/><Relationship Id="rId18" Type="http://schemas.openxmlformats.org/officeDocument/2006/relationships/image" Target="../media/image57.svg"/><Relationship Id="rId26" Type="http://schemas.openxmlformats.org/officeDocument/2006/relationships/image" Target="../media/image65.svg"/><Relationship Id="rId39" Type="http://schemas.openxmlformats.org/officeDocument/2006/relationships/image" Target="../media/image78.png"/><Relationship Id="rId21" Type="http://schemas.openxmlformats.org/officeDocument/2006/relationships/image" Target="../media/image60.png"/><Relationship Id="rId34" Type="http://schemas.openxmlformats.org/officeDocument/2006/relationships/image" Target="../media/image73.svg"/><Relationship Id="rId42" Type="http://schemas.openxmlformats.org/officeDocument/2006/relationships/image" Target="../media/image81.sv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5.svg"/><Relationship Id="rId20" Type="http://schemas.openxmlformats.org/officeDocument/2006/relationships/image" Target="../media/image59.svg"/><Relationship Id="rId29" Type="http://schemas.openxmlformats.org/officeDocument/2006/relationships/image" Target="../media/image68.png"/><Relationship Id="rId41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11" Type="http://schemas.openxmlformats.org/officeDocument/2006/relationships/image" Target="../media/image50.png"/><Relationship Id="rId24" Type="http://schemas.openxmlformats.org/officeDocument/2006/relationships/image" Target="../media/image63.svg"/><Relationship Id="rId32" Type="http://schemas.openxmlformats.org/officeDocument/2006/relationships/image" Target="../media/image71.svg"/><Relationship Id="rId37" Type="http://schemas.openxmlformats.org/officeDocument/2006/relationships/image" Target="../media/image76.png"/><Relationship Id="rId40" Type="http://schemas.openxmlformats.org/officeDocument/2006/relationships/image" Target="../media/image79.sv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23" Type="http://schemas.openxmlformats.org/officeDocument/2006/relationships/image" Target="../media/image62.png"/><Relationship Id="rId28" Type="http://schemas.openxmlformats.org/officeDocument/2006/relationships/image" Target="../media/image67.svg"/><Relationship Id="rId36" Type="http://schemas.openxmlformats.org/officeDocument/2006/relationships/image" Target="../media/image75.svg"/><Relationship Id="rId10" Type="http://schemas.openxmlformats.org/officeDocument/2006/relationships/image" Target="../media/image49.svg"/><Relationship Id="rId19" Type="http://schemas.openxmlformats.org/officeDocument/2006/relationships/image" Target="../media/image58.png"/><Relationship Id="rId31" Type="http://schemas.openxmlformats.org/officeDocument/2006/relationships/image" Target="../media/image70.png"/><Relationship Id="rId4" Type="http://schemas.openxmlformats.org/officeDocument/2006/relationships/image" Target="../media/image43.svg"/><Relationship Id="rId9" Type="http://schemas.openxmlformats.org/officeDocument/2006/relationships/image" Target="../media/image48.png"/><Relationship Id="rId14" Type="http://schemas.openxmlformats.org/officeDocument/2006/relationships/image" Target="../media/image53.svg"/><Relationship Id="rId22" Type="http://schemas.openxmlformats.org/officeDocument/2006/relationships/image" Target="../media/image61.svg"/><Relationship Id="rId27" Type="http://schemas.openxmlformats.org/officeDocument/2006/relationships/image" Target="../media/image66.png"/><Relationship Id="rId30" Type="http://schemas.openxmlformats.org/officeDocument/2006/relationships/image" Target="../media/image69.svg"/><Relationship Id="rId35" Type="http://schemas.openxmlformats.org/officeDocument/2006/relationships/image" Target="../media/image74.png"/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12" Type="http://schemas.openxmlformats.org/officeDocument/2006/relationships/image" Target="../media/image51.svg"/><Relationship Id="rId17" Type="http://schemas.openxmlformats.org/officeDocument/2006/relationships/image" Target="../media/image56.png"/><Relationship Id="rId25" Type="http://schemas.openxmlformats.org/officeDocument/2006/relationships/image" Target="../media/image64.png"/><Relationship Id="rId33" Type="http://schemas.openxmlformats.org/officeDocument/2006/relationships/image" Target="../media/image72.png"/><Relationship Id="rId38" Type="http://schemas.openxmlformats.org/officeDocument/2006/relationships/image" Target="../media/image7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3" Type="http://schemas.openxmlformats.org/officeDocument/2006/relationships/image" Target="../media/image82.pn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84.jpeg"/><Relationship Id="rId15" Type="http://schemas.openxmlformats.org/officeDocument/2006/relationships/image" Target="../media/image41.svg"/><Relationship Id="rId10" Type="http://schemas.openxmlformats.org/officeDocument/2006/relationships/image" Target="../media/image36.png"/><Relationship Id="rId4" Type="http://schemas.openxmlformats.org/officeDocument/2006/relationships/image" Target="../media/image83.svg"/><Relationship Id="rId9" Type="http://schemas.openxmlformats.org/officeDocument/2006/relationships/image" Target="../media/image35.svg"/><Relationship Id="rId1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97736" y="6232322"/>
            <a:ext cx="3232876" cy="422347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348993" y="6232322"/>
            <a:ext cx="3401815" cy="422347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125023" y="6232322"/>
            <a:ext cx="3271271" cy="422347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90101" y="6232322"/>
            <a:ext cx="3079295" cy="4223472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028700" y="1840322"/>
            <a:ext cx="16803217" cy="3306358"/>
            <a:chOff x="0" y="0"/>
            <a:chExt cx="22404290" cy="4408477"/>
          </a:xfrm>
        </p:grpSpPr>
        <p:sp>
          <p:nvSpPr>
            <p:cNvPr id="7" name="TextBox 7"/>
            <p:cNvSpPr txBox="1"/>
            <p:nvPr/>
          </p:nvSpPr>
          <p:spPr>
            <a:xfrm>
              <a:off x="0" y="85725"/>
              <a:ext cx="22404290" cy="32603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460"/>
                </a:lnSpc>
              </a:pPr>
              <a:r>
                <a:rPr lang="en-US" sz="8600">
                  <a:solidFill>
                    <a:srgbClr val="3C5026"/>
                  </a:solidFill>
                  <a:latin typeface="Muli Bold"/>
                </a:rPr>
                <a:t>Personalized Prevention Approach to Problem Gambling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621712"/>
              <a:ext cx="22404290" cy="7867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461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2447168" y="8068945"/>
            <a:ext cx="5226868" cy="1189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en-US" sz="2299">
                <a:solidFill>
                  <a:srgbClr val="3C5026"/>
                </a:solidFill>
                <a:latin typeface="Muli Regular Bold"/>
              </a:rPr>
              <a:t>Date: </a:t>
            </a:r>
            <a:r>
              <a:rPr lang="en-US" sz="2299">
                <a:solidFill>
                  <a:srgbClr val="3C5026"/>
                </a:solidFill>
                <a:latin typeface="Muli Regular"/>
              </a:rPr>
              <a:t>May 15, 2023</a:t>
            </a:r>
          </a:p>
          <a:p>
            <a:pPr>
              <a:lnSpc>
                <a:spcPts val="3219"/>
              </a:lnSpc>
            </a:pPr>
            <a:r>
              <a:rPr lang="en-US" sz="2299">
                <a:solidFill>
                  <a:srgbClr val="3C5026"/>
                </a:solidFill>
                <a:latin typeface="Muli Regular Bold"/>
              </a:rPr>
              <a:t>Time:</a:t>
            </a:r>
            <a:r>
              <a:rPr lang="en-US" sz="2299">
                <a:solidFill>
                  <a:srgbClr val="3C5026"/>
                </a:solidFill>
                <a:latin typeface="Muli Regular"/>
              </a:rPr>
              <a:t> 2:00 p.m. Eastern Daylight</a:t>
            </a:r>
          </a:p>
          <a:p>
            <a:pPr>
              <a:lnSpc>
                <a:spcPts val="3219"/>
              </a:lnSpc>
            </a:pPr>
            <a:endParaRPr lang="en-US" sz="2299">
              <a:solidFill>
                <a:srgbClr val="3C5026"/>
              </a:solidFill>
              <a:latin typeface="Muli Regular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2447168" y="5798934"/>
            <a:ext cx="4484767" cy="1589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en-US" sz="2299">
                <a:solidFill>
                  <a:srgbClr val="3C5026"/>
                </a:solidFill>
                <a:latin typeface="Muli Regular Bold"/>
              </a:rPr>
              <a:t>Terra Carbert</a:t>
            </a:r>
          </a:p>
          <a:p>
            <a:pPr>
              <a:lnSpc>
                <a:spcPts val="3219"/>
              </a:lnSpc>
            </a:pPr>
            <a:r>
              <a:rPr lang="en-US" sz="2299">
                <a:solidFill>
                  <a:srgbClr val="3C5026"/>
                </a:solidFill>
                <a:latin typeface="Muli Regular Bold"/>
              </a:rPr>
              <a:t>Recovering Compulsive Gamber </a:t>
            </a:r>
            <a:r>
              <a:rPr lang="en-US" sz="2299">
                <a:solidFill>
                  <a:srgbClr val="3C5026"/>
                </a:solidFill>
                <a:latin typeface="Muli Regular Italics"/>
              </a:rPr>
              <a:t>Life Coach &amp; Podcast Host</a:t>
            </a:r>
          </a:p>
          <a:p>
            <a:pPr>
              <a:lnSpc>
                <a:spcPts val="3219"/>
              </a:lnSpc>
            </a:pPr>
            <a:endParaRPr lang="en-US" sz="2299">
              <a:solidFill>
                <a:srgbClr val="3C5026"/>
              </a:solidFill>
              <a:latin typeface="Muli Regular Itali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020360" flipH="1">
            <a:off x="-8318926" y="-333814"/>
            <a:ext cx="15128191" cy="11965024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374643" y="-219240"/>
            <a:ext cx="3884539" cy="4320875"/>
            <a:chOff x="687070" y="247650"/>
            <a:chExt cx="11148060" cy="12400280"/>
          </a:xfrm>
        </p:grpSpPr>
        <p:sp>
          <p:nvSpPr>
            <p:cNvPr id="4" name="Freeform 4"/>
            <p:cNvSpPr/>
            <p:nvPr/>
          </p:nvSpPr>
          <p:spPr>
            <a:xfrm>
              <a:off x="687070" y="247650"/>
              <a:ext cx="11148061" cy="12400280"/>
            </a:xfrm>
            <a:custGeom>
              <a:avLst/>
              <a:gdLst/>
              <a:ahLst/>
              <a:cxnLst/>
              <a:rect l="l" t="t" r="r" b="b"/>
              <a:pathLst>
                <a:path w="11148061" h="12400280">
                  <a:moveTo>
                    <a:pt x="9215120" y="1497330"/>
                  </a:moveTo>
                  <a:cubicBezTo>
                    <a:pt x="8773160" y="972820"/>
                    <a:pt x="8234680" y="508000"/>
                    <a:pt x="7590790" y="252730"/>
                  </a:cubicBezTo>
                  <a:cubicBezTo>
                    <a:pt x="7132320" y="71120"/>
                    <a:pt x="6633210" y="0"/>
                    <a:pt x="6139180" y="6350"/>
                  </a:cubicBezTo>
                  <a:cubicBezTo>
                    <a:pt x="4053840" y="36830"/>
                    <a:pt x="2157730" y="1490980"/>
                    <a:pt x="1289050" y="3346450"/>
                  </a:cubicBezTo>
                  <a:cubicBezTo>
                    <a:pt x="527050" y="4977130"/>
                    <a:pt x="0" y="7792720"/>
                    <a:pt x="680720" y="9457690"/>
                  </a:cubicBezTo>
                  <a:cubicBezTo>
                    <a:pt x="1360170" y="11122661"/>
                    <a:pt x="2499360" y="12005311"/>
                    <a:pt x="4248150" y="12081511"/>
                  </a:cubicBezTo>
                  <a:cubicBezTo>
                    <a:pt x="7001510" y="12400280"/>
                    <a:pt x="9088120" y="10502901"/>
                    <a:pt x="10118091" y="8309611"/>
                  </a:cubicBezTo>
                  <a:cubicBezTo>
                    <a:pt x="11148061" y="6116320"/>
                    <a:pt x="10782300" y="3361691"/>
                    <a:pt x="9215121" y="1497330"/>
                  </a:cubicBezTo>
                  <a:close/>
                </a:path>
              </a:pathLst>
            </a:custGeom>
            <a:blipFill>
              <a:blip r:embed="rId5"/>
              <a:stretch>
                <a:fillRect l="-44561" t="-2044" r="-31261" b="2044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7892330" y="7630758"/>
            <a:ext cx="10539576" cy="1887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109" lvl="1" indent="-313054">
              <a:lnSpc>
                <a:spcPts val="3769"/>
              </a:lnSpc>
              <a:buFont typeface="Arial"/>
              <a:buChar char="•"/>
            </a:pPr>
            <a:r>
              <a:rPr lang="en-US" sz="2899">
                <a:solidFill>
                  <a:srgbClr val="6C0147"/>
                </a:solidFill>
                <a:latin typeface="Muli Regular"/>
              </a:rPr>
              <a:t>Restricting the availability of gambling opportunities</a:t>
            </a:r>
          </a:p>
          <a:p>
            <a:pPr marL="626109" lvl="1" indent="-313054">
              <a:lnSpc>
                <a:spcPts val="3769"/>
              </a:lnSpc>
              <a:buFont typeface="Arial"/>
              <a:buChar char="•"/>
            </a:pPr>
            <a:r>
              <a:rPr lang="en-US" sz="2899">
                <a:solidFill>
                  <a:srgbClr val="6C0147"/>
                </a:solidFill>
                <a:latin typeface="Muli Regular"/>
              </a:rPr>
              <a:t>Limiting advertising of gambling products</a:t>
            </a:r>
          </a:p>
          <a:p>
            <a:pPr marL="626109" lvl="1" indent="-313054">
              <a:lnSpc>
                <a:spcPts val="3769"/>
              </a:lnSpc>
              <a:buFont typeface="Arial"/>
              <a:buChar char="•"/>
            </a:pPr>
            <a:r>
              <a:rPr lang="en-US" sz="2899">
                <a:solidFill>
                  <a:srgbClr val="6C0147"/>
                </a:solidFill>
                <a:latin typeface="Muli Regular"/>
              </a:rPr>
              <a:t>Increasing awareness about the potential harms of gambling &amp; real data about true chances of a win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155153" y="477475"/>
            <a:ext cx="10884761" cy="113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99"/>
              </a:lnSpc>
            </a:pPr>
            <a:r>
              <a:rPr lang="en-US" sz="7499">
                <a:solidFill>
                  <a:srgbClr val="6C0147"/>
                </a:solidFill>
                <a:latin typeface="Muli Bold"/>
              </a:rPr>
              <a:t>RISK FACTOR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155153" y="2521112"/>
            <a:ext cx="10013929" cy="1580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739"/>
              </a:lnSpc>
              <a:spcBef>
                <a:spcPct val="0"/>
              </a:spcBef>
            </a:pPr>
            <a:r>
              <a:rPr lang="en-US" sz="9799">
                <a:solidFill>
                  <a:srgbClr val="6C0147"/>
                </a:solidFill>
                <a:latin typeface="Muli Bold Bold"/>
              </a:rPr>
              <a:t>ACCESSIBILITY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155153" y="5267698"/>
            <a:ext cx="10884761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000"/>
              </a:lnSpc>
              <a:spcBef>
                <a:spcPct val="0"/>
              </a:spcBef>
            </a:pPr>
            <a:r>
              <a:rPr lang="en-US" sz="5000" u="none">
                <a:solidFill>
                  <a:srgbClr val="6C0147"/>
                </a:solidFill>
                <a:latin typeface="Muli Bold"/>
              </a:rPr>
              <a:t>PREVENTION OPPORTUNITY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9176907" y="6298372"/>
            <a:ext cx="6471339" cy="1082763"/>
            <a:chOff x="0" y="0"/>
            <a:chExt cx="8628452" cy="1443684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964253" y="274576"/>
              <a:ext cx="885878" cy="885878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283230"/>
              <a:ext cx="916356" cy="919214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471568">
              <a:off x="3950443" y="137743"/>
              <a:ext cx="917567" cy="1168199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7745305" y="274576"/>
              <a:ext cx="883147" cy="894532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811530" y="141776"/>
              <a:ext cx="1042670" cy="1160133"/>
            </a:xfrm>
            <a:prstGeom prst="rect">
              <a:avLst/>
            </a:prstGeom>
          </p:spPr>
        </p:pic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3727999" y="2207659"/>
            <a:ext cx="4164331" cy="4632094"/>
            <a:chOff x="687070" y="247650"/>
            <a:chExt cx="11148060" cy="12400280"/>
          </a:xfrm>
        </p:grpSpPr>
        <p:sp>
          <p:nvSpPr>
            <p:cNvPr id="16" name="Freeform 16"/>
            <p:cNvSpPr/>
            <p:nvPr/>
          </p:nvSpPr>
          <p:spPr>
            <a:xfrm>
              <a:off x="687070" y="247650"/>
              <a:ext cx="11148061" cy="12400280"/>
            </a:xfrm>
            <a:custGeom>
              <a:avLst/>
              <a:gdLst/>
              <a:ahLst/>
              <a:cxnLst/>
              <a:rect l="l" t="t" r="r" b="b"/>
              <a:pathLst>
                <a:path w="11148061" h="12400280">
                  <a:moveTo>
                    <a:pt x="9215120" y="1497330"/>
                  </a:moveTo>
                  <a:cubicBezTo>
                    <a:pt x="8773160" y="972820"/>
                    <a:pt x="8234680" y="508000"/>
                    <a:pt x="7590790" y="252730"/>
                  </a:cubicBezTo>
                  <a:cubicBezTo>
                    <a:pt x="7132320" y="71120"/>
                    <a:pt x="6633210" y="0"/>
                    <a:pt x="6139180" y="6350"/>
                  </a:cubicBezTo>
                  <a:cubicBezTo>
                    <a:pt x="4053840" y="36830"/>
                    <a:pt x="2157730" y="1490980"/>
                    <a:pt x="1289050" y="3346450"/>
                  </a:cubicBezTo>
                  <a:cubicBezTo>
                    <a:pt x="527050" y="4977130"/>
                    <a:pt x="0" y="7792720"/>
                    <a:pt x="680720" y="9457690"/>
                  </a:cubicBezTo>
                  <a:cubicBezTo>
                    <a:pt x="1360170" y="11122661"/>
                    <a:pt x="2499360" y="12005311"/>
                    <a:pt x="4248150" y="12081511"/>
                  </a:cubicBezTo>
                  <a:cubicBezTo>
                    <a:pt x="7001510" y="12400280"/>
                    <a:pt x="9088120" y="10502901"/>
                    <a:pt x="10118091" y="8309611"/>
                  </a:cubicBezTo>
                  <a:cubicBezTo>
                    <a:pt x="11148061" y="6116320"/>
                    <a:pt x="10782300" y="3361691"/>
                    <a:pt x="9215121" y="1497330"/>
                  </a:cubicBezTo>
                  <a:close/>
                </a:path>
              </a:pathLst>
            </a:custGeom>
            <a:blipFill>
              <a:blip r:embed="rId16"/>
              <a:stretch>
                <a:fillRect l="-44561" t="-2044" r="-92336" b="-32691"/>
              </a:stretch>
            </a:blipFill>
          </p:spPr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1336523" y="6298372"/>
            <a:ext cx="3988005" cy="4435963"/>
            <a:chOff x="687070" y="247650"/>
            <a:chExt cx="11148060" cy="12400280"/>
          </a:xfrm>
        </p:grpSpPr>
        <p:sp>
          <p:nvSpPr>
            <p:cNvPr id="18" name="Freeform 18"/>
            <p:cNvSpPr/>
            <p:nvPr/>
          </p:nvSpPr>
          <p:spPr>
            <a:xfrm>
              <a:off x="687070" y="247650"/>
              <a:ext cx="11148061" cy="12400280"/>
            </a:xfrm>
            <a:custGeom>
              <a:avLst/>
              <a:gdLst/>
              <a:ahLst/>
              <a:cxnLst/>
              <a:rect l="l" t="t" r="r" b="b"/>
              <a:pathLst>
                <a:path w="11148061" h="12400280">
                  <a:moveTo>
                    <a:pt x="9215120" y="1497330"/>
                  </a:moveTo>
                  <a:cubicBezTo>
                    <a:pt x="8773160" y="972820"/>
                    <a:pt x="8234680" y="508000"/>
                    <a:pt x="7590790" y="252730"/>
                  </a:cubicBezTo>
                  <a:cubicBezTo>
                    <a:pt x="7132320" y="71120"/>
                    <a:pt x="6633210" y="0"/>
                    <a:pt x="6139180" y="6350"/>
                  </a:cubicBezTo>
                  <a:cubicBezTo>
                    <a:pt x="4053840" y="36830"/>
                    <a:pt x="2157730" y="1490980"/>
                    <a:pt x="1289050" y="3346450"/>
                  </a:cubicBezTo>
                  <a:cubicBezTo>
                    <a:pt x="527050" y="4977130"/>
                    <a:pt x="0" y="7792720"/>
                    <a:pt x="680720" y="9457690"/>
                  </a:cubicBezTo>
                  <a:cubicBezTo>
                    <a:pt x="1360170" y="11122661"/>
                    <a:pt x="2499360" y="12005311"/>
                    <a:pt x="4248150" y="12081511"/>
                  </a:cubicBezTo>
                  <a:cubicBezTo>
                    <a:pt x="7001510" y="12400280"/>
                    <a:pt x="9088120" y="10502901"/>
                    <a:pt x="10118091" y="8309611"/>
                  </a:cubicBezTo>
                  <a:cubicBezTo>
                    <a:pt x="11148061" y="6116320"/>
                    <a:pt x="10782300" y="3361691"/>
                    <a:pt x="9215121" y="1497330"/>
                  </a:cubicBezTo>
                  <a:close/>
                </a:path>
              </a:pathLst>
            </a:custGeom>
            <a:blipFill>
              <a:blip r:embed="rId17"/>
              <a:stretch>
                <a:fillRect l="-45059" t="-2044" r="-31759" b="2044"/>
              </a:stretch>
            </a:blipFill>
          </p:spPr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50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582968">
            <a:off x="-2635786" y="2720653"/>
            <a:ext cx="15128191" cy="11965024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0797835" y="977746"/>
            <a:ext cx="7490165" cy="8331508"/>
            <a:chOff x="687070" y="247650"/>
            <a:chExt cx="11148060" cy="12400280"/>
          </a:xfrm>
        </p:grpSpPr>
        <p:sp>
          <p:nvSpPr>
            <p:cNvPr id="4" name="Freeform 4"/>
            <p:cNvSpPr/>
            <p:nvPr/>
          </p:nvSpPr>
          <p:spPr>
            <a:xfrm>
              <a:off x="687070" y="247650"/>
              <a:ext cx="11148061" cy="12400280"/>
            </a:xfrm>
            <a:custGeom>
              <a:avLst/>
              <a:gdLst/>
              <a:ahLst/>
              <a:cxnLst/>
              <a:rect l="l" t="t" r="r" b="b"/>
              <a:pathLst>
                <a:path w="11148061" h="12400280">
                  <a:moveTo>
                    <a:pt x="9215120" y="1497330"/>
                  </a:moveTo>
                  <a:cubicBezTo>
                    <a:pt x="8773160" y="972820"/>
                    <a:pt x="8234680" y="508000"/>
                    <a:pt x="7590790" y="252730"/>
                  </a:cubicBezTo>
                  <a:cubicBezTo>
                    <a:pt x="7132320" y="71120"/>
                    <a:pt x="6633210" y="0"/>
                    <a:pt x="6139180" y="6350"/>
                  </a:cubicBezTo>
                  <a:cubicBezTo>
                    <a:pt x="4053840" y="36830"/>
                    <a:pt x="2157730" y="1490980"/>
                    <a:pt x="1289050" y="3346450"/>
                  </a:cubicBezTo>
                  <a:cubicBezTo>
                    <a:pt x="527050" y="4977130"/>
                    <a:pt x="0" y="7792720"/>
                    <a:pt x="680720" y="9457690"/>
                  </a:cubicBezTo>
                  <a:cubicBezTo>
                    <a:pt x="1360170" y="11122661"/>
                    <a:pt x="2499360" y="12005311"/>
                    <a:pt x="4248150" y="12081511"/>
                  </a:cubicBezTo>
                  <a:cubicBezTo>
                    <a:pt x="7001510" y="12400280"/>
                    <a:pt x="9088120" y="10502901"/>
                    <a:pt x="10118091" y="8309611"/>
                  </a:cubicBezTo>
                  <a:cubicBezTo>
                    <a:pt x="11148061" y="6116320"/>
                    <a:pt x="10782300" y="3361691"/>
                    <a:pt x="9215121" y="1497330"/>
                  </a:cubicBezTo>
                  <a:close/>
                </a:path>
              </a:pathLst>
            </a:custGeom>
            <a:blipFill>
              <a:blip r:embed="rId5"/>
              <a:stretch>
                <a:fillRect l="-80533" t="-2044" r="4928" b="2044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765877" y="7750030"/>
            <a:ext cx="10271215" cy="1887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109" lvl="1" indent="-313054">
              <a:lnSpc>
                <a:spcPts val="3769"/>
              </a:lnSpc>
              <a:buFont typeface="Arial"/>
              <a:buChar char="•"/>
            </a:pPr>
            <a:r>
              <a:rPr lang="en-US" sz="2899">
                <a:solidFill>
                  <a:srgbClr val="3C5026"/>
                </a:solidFill>
                <a:latin typeface="Muli Regular"/>
              </a:rPr>
              <a:t>Providing education and information about how gambling works</a:t>
            </a:r>
          </a:p>
          <a:p>
            <a:pPr marL="626109" lvl="1" indent="-313054">
              <a:lnSpc>
                <a:spcPts val="3769"/>
              </a:lnSpc>
              <a:buFont typeface="Arial"/>
              <a:buChar char="•"/>
            </a:pPr>
            <a:r>
              <a:rPr lang="en-US" sz="2899">
                <a:solidFill>
                  <a:srgbClr val="3C5026"/>
                </a:solidFill>
                <a:latin typeface="Muli Regular"/>
              </a:rPr>
              <a:t>Provide data on the risks associated with different types of games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596746"/>
            <a:ext cx="10884761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Muli Bold"/>
              </a:rPr>
              <a:t>RISK FACTOR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1787760"/>
            <a:ext cx="10580467" cy="2741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919"/>
              </a:lnSpc>
              <a:spcBef>
                <a:spcPct val="0"/>
              </a:spcBef>
            </a:pPr>
            <a:r>
              <a:rPr lang="en-US" sz="8399">
                <a:solidFill>
                  <a:srgbClr val="FFFFFF"/>
                </a:solidFill>
                <a:latin typeface="Muli Bold Bold"/>
              </a:rPr>
              <a:t>LACK OF KNOWLEDGE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5386969"/>
            <a:ext cx="10884761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000"/>
              </a:lnSpc>
              <a:spcBef>
                <a:spcPct val="0"/>
              </a:spcBef>
            </a:pPr>
            <a:r>
              <a:rPr lang="en-US" sz="5000" u="none">
                <a:solidFill>
                  <a:srgbClr val="3C5026"/>
                </a:solidFill>
                <a:latin typeface="Muli Bold"/>
              </a:rPr>
              <a:t>PREVENTION OPPORTUNITY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692640" y="6417643"/>
            <a:ext cx="6471339" cy="1082763"/>
            <a:chOff x="0" y="0"/>
            <a:chExt cx="8628452" cy="1443684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964253" y="274576"/>
              <a:ext cx="885878" cy="885878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283230"/>
              <a:ext cx="916356" cy="919214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471568">
              <a:off x="3950443" y="137743"/>
              <a:ext cx="917567" cy="1168199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7745305" y="274576"/>
              <a:ext cx="883147" cy="894532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811530" y="141776"/>
              <a:ext cx="1042670" cy="116013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0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67728">
            <a:off x="-1662611" y="-6511198"/>
            <a:ext cx="15128191" cy="1196502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65877" y="7750030"/>
            <a:ext cx="10271215" cy="1887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109" lvl="1" indent="-313054">
              <a:lnSpc>
                <a:spcPts val="3769"/>
              </a:lnSpc>
              <a:buFont typeface="Arial"/>
              <a:buChar char="•"/>
            </a:pPr>
            <a:r>
              <a:rPr lang="en-US" sz="2899">
                <a:solidFill>
                  <a:srgbClr val="FFFFFF"/>
                </a:solidFill>
                <a:latin typeface="Muli Regular"/>
              </a:rPr>
              <a:t> Providing tools and resources to help people set and stick to spending limits &amp; time limits</a:t>
            </a:r>
          </a:p>
          <a:p>
            <a:pPr marL="626109" lvl="1" indent="-313054">
              <a:lnSpc>
                <a:spcPts val="3769"/>
              </a:lnSpc>
              <a:buFont typeface="Arial"/>
              <a:buChar char="•"/>
            </a:pPr>
            <a:r>
              <a:rPr lang="en-US" sz="2899">
                <a:solidFill>
                  <a:srgbClr val="FFFFFF"/>
                </a:solidFill>
                <a:latin typeface="Muli Regular"/>
              </a:rPr>
              <a:t>Pre-commitment systems </a:t>
            </a:r>
          </a:p>
          <a:p>
            <a:pPr marL="626109" lvl="1" indent="-313054">
              <a:lnSpc>
                <a:spcPts val="3769"/>
              </a:lnSpc>
              <a:buFont typeface="Arial"/>
              <a:buChar char="•"/>
            </a:pPr>
            <a:r>
              <a:rPr lang="en-US" sz="2899">
                <a:solidFill>
                  <a:srgbClr val="FFFFFF"/>
                </a:solidFill>
                <a:latin typeface="Muli Regular"/>
              </a:rPr>
              <a:t>Self-exclusion programs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396721"/>
            <a:ext cx="10884761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7500">
                <a:solidFill>
                  <a:srgbClr val="3C5026"/>
                </a:solidFill>
                <a:latin typeface="Muli Bold"/>
              </a:rPr>
              <a:t>RISK FACTOR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1654021"/>
            <a:ext cx="10580467" cy="2741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919"/>
              </a:lnSpc>
            </a:pPr>
            <a:r>
              <a:rPr lang="en-US" sz="8399">
                <a:solidFill>
                  <a:srgbClr val="3C5026"/>
                </a:solidFill>
                <a:latin typeface="Muli Bold Bold"/>
              </a:rPr>
              <a:t>NOT MONITORING</a:t>
            </a:r>
          </a:p>
          <a:p>
            <a:pPr>
              <a:lnSpc>
                <a:spcPts val="10919"/>
              </a:lnSpc>
              <a:spcBef>
                <a:spcPct val="0"/>
              </a:spcBef>
            </a:pPr>
            <a:r>
              <a:rPr lang="en-US" sz="8399">
                <a:solidFill>
                  <a:srgbClr val="3C5026"/>
                </a:solidFill>
                <a:latin typeface="Muli Bold Bold"/>
              </a:rPr>
              <a:t>TIME &amp; MONEY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5434615"/>
            <a:ext cx="10884761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000"/>
              </a:lnSpc>
              <a:spcBef>
                <a:spcPct val="0"/>
              </a:spcBef>
            </a:pPr>
            <a:r>
              <a:rPr lang="en-US" sz="5000" u="none">
                <a:solidFill>
                  <a:srgbClr val="FFFFFF"/>
                </a:solidFill>
                <a:latin typeface="Muli Bold"/>
              </a:rPr>
              <a:t>PREVENTION OPPORTUNITY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2144538" y="6472840"/>
            <a:ext cx="6466708" cy="1082763"/>
            <a:chOff x="0" y="0"/>
            <a:chExt cx="8622278" cy="1443684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958080" y="274576"/>
              <a:ext cx="885878" cy="885878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0" y="141776"/>
              <a:ext cx="916356" cy="919214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1471568">
              <a:off x="3944269" y="137743"/>
              <a:ext cx="917567" cy="1168199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7739131" y="274576"/>
              <a:ext cx="883147" cy="894532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805356" y="141776"/>
              <a:ext cx="1042670" cy="1160133"/>
            </a:xfrm>
            <a:prstGeom prst="rect">
              <a:avLst/>
            </a:prstGeom>
          </p:spPr>
        </p:pic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0370544" y="764430"/>
            <a:ext cx="5618668" cy="6249791"/>
            <a:chOff x="687070" y="247650"/>
            <a:chExt cx="11148060" cy="12400280"/>
          </a:xfrm>
        </p:grpSpPr>
        <p:sp>
          <p:nvSpPr>
            <p:cNvPr id="14" name="Freeform 14"/>
            <p:cNvSpPr/>
            <p:nvPr/>
          </p:nvSpPr>
          <p:spPr>
            <a:xfrm>
              <a:off x="687070" y="247650"/>
              <a:ext cx="11148061" cy="12400280"/>
            </a:xfrm>
            <a:custGeom>
              <a:avLst/>
              <a:gdLst/>
              <a:ahLst/>
              <a:cxnLst/>
              <a:rect l="l" t="t" r="r" b="b"/>
              <a:pathLst>
                <a:path w="11148061" h="12400280">
                  <a:moveTo>
                    <a:pt x="9215120" y="1497330"/>
                  </a:moveTo>
                  <a:cubicBezTo>
                    <a:pt x="8773160" y="972820"/>
                    <a:pt x="8234680" y="508000"/>
                    <a:pt x="7590790" y="252730"/>
                  </a:cubicBezTo>
                  <a:cubicBezTo>
                    <a:pt x="7132320" y="71120"/>
                    <a:pt x="6633210" y="0"/>
                    <a:pt x="6139180" y="6350"/>
                  </a:cubicBezTo>
                  <a:cubicBezTo>
                    <a:pt x="4053840" y="36830"/>
                    <a:pt x="2157730" y="1490980"/>
                    <a:pt x="1289050" y="3346450"/>
                  </a:cubicBezTo>
                  <a:cubicBezTo>
                    <a:pt x="527050" y="4977130"/>
                    <a:pt x="0" y="7792720"/>
                    <a:pt x="680720" y="9457690"/>
                  </a:cubicBezTo>
                  <a:cubicBezTo>
                    <a:pt x="1360170" y="11122661"/>
                    <a:pt x="2499360" y="12005311"/>
                    <a:pt x="4248150" y="12081511"/>
                  </a:cubicBezTo>
                  <a:cubicBezTo>
                    <a:pt x="7001510" y="12400280"/>
                    <a:pt x="9088120" y="10502901"/>
                    <a:pt x="10118091" y="8309611"/>
                  </a:cubicBezTo>
                  <a:cubicBezTo>
                    <a:pt x="11148061" y="6116320"/>
                    <a:pt x="10782300" y="3361691"/>
                    <a:pt x="9215121" y="1497330"/>
                  </a:cubicBezTo>
                  <a:close/>
                </a:path>
              </a:pathLst>
            </a:custGeom>
            <a:blipFill>
              <a:blip r:embed="rId15"/>
              <a:stretch>
                <a:fillRect l="-44452" t="-2044" r="-31152" b="2044"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3386392" y="5434615"/>
            <a:ext cx="5205638" cy="5790368"/>
            <a:chOff x="687070" y="247650"/>
            <a:chExt cx="11148060" cy="12400280"/>
          </a:xfrm>
        </p:grpSpPr>
        <p:sp>
          <p:nvSpPr>
            <p:cNvPr id="16" name="Freeform 16"/>
            <p:cNvSpPr/>
            <p:nvPr/>
          </p:nvSpPr>
          <p:spPr>
            <a:xfrm>
              <a:off x="687070" y="247650"/>
              <a:ext cx="11148061" cy="12400280"/>
            </a:xfrm>
            <a:custGeom>
              <a:avLst/>
              <a:gdLst/>
              <a:ahLst/>
              <a:cxnLst/>
              <a:rect l="l" t="t" r="r" b="b"/>
              <a:pathLst>
                <a:path w="11148061" h="12400280">
                  <a:moveTo>
                    <a:pt x="9215120" y="1497330"/>
                  </a:moveTo>
                  <a:cubicBezTo>
                    <a:pt x="8773160" y="972820"/>
                    <a:pt x="8234680" y="508000"/>
                    <a:pt x="7590790" y="252730"/>
                  </a:cubicBezTo>
                  <a:cubicBezTo>
                    <a:pt x="7132320" y="71120"/>
                    <a:pt x="6633210" y="0"/>
                    <a:pt x="6139180" y="6350"/>
                  </a:cubicBezTo>
                  <a:cubicBezTo>
                    <a:pt x="4053840" y="36830"/>
                    <a:pt x="2157730" y="1490980"/>
                    <a:pt x="1289050" y="3346450"/>
                  </a:cubicBezTo>
                  <a:cubicBezTo>
                    <a:pt x="527050" y="4977130"/>
                    <a:pt x="0" y="7792720"/>
                    <a:pt x="680720" y="9457690"/>
                  </a:cubicBezTo>
                  <a:cubicBezTo>
                    <a:pt x="1360170" y="11122661"/>
                    <a:pt x="2499360" y="12005311"/>
                    <a:pt x="4248150" y="12081511"/>
                  </a:cubicBezTo>
                  <a:cubicBezTo>
                    <a:pt x="7001510" y="12400280"/>
                    <a:pt x="9088120" y="10502901"/>
                    <a:pt x="10118091" y="8309611"/>
                  </a:cubicBezTo>
                  <a:cubicBezTo>
                    <a:pt x="11148061" y="6116320"/>
                    <a:pt x="10782300" y="3361691"/>
                    <a:pt x="9215121" y="1497330"/>
                  </a:cubicBezTo>
                  <a:close/>
                </a:path>
              </a:pathLst>
            </a:custGeom>
            <a:blipFill>
              <a:blip r:embed="rId16"/>
              <a:stretch>
                <a:fillRect l="-44534" t="-2044" r="-31234" b="2044"/>
              </a:stretch>
            </a:blipFill>
          </p:spPr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0723905" y="641415"/>
            <a:ext cx="15128191" cy="11965024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0797835" y="977746"/>
            <a:ext cx="7490165" cy="8331508"/>
            <a:chOff x="687070" y="247650"/>
            <a:chExt cx="11148060" cy="12400280"/>
          </a:xfrm>
        </p:grpSpPr>
        <p:sp>
          <p:nvSpPr>
            <p:cNvPr id="4" name="Freeform 4"/>
            <p:cNvSpPr/>
            <p:nvPr/>
          </p:nvSpPr>
          <p:spPr>
            <a:xfrm>
              <a:off x="687070" y="247650"/>
              <a:ext cx="11148061" cy="12400280"/>
            </a:xfrm>
            <a:custGeom>
              <a:avLst/>
              <a:gdLst/>
              <a:ahLst/>
              <a:cxnLst/>
              <a:rect l="l" t="t" r="r" b="b"/>
              <a:pathLst>
                <a:path w="11148061" h="12400280">
                  <a:moveTo>
                    <a:pt x="9215120" y="1497330"/>
                  </a:moveTo>
                  <a:cubicBezTo>
                    <a:pt x="8773160" y="972820"/>
                    <a:pt x="8234680" y="508000"/>
                    <a:pt x="7590790" y="252730"/>
                  </a:cubicBezTo>
                  <a:cubicBezTo>
                    <a:pt x="7132320" y="71120"/>
                    <a:pt x="6633210" y="0"/>
                    <a:pt x="6139180" y="6350"/>
                  </a:cubicBezTo>
                  <a:cubicBezTo>
                    <a:pt x="4053840" y="36830"/>
                    <a:pt x="2157730" y="1490980"/>
                    <a:pt x="1289050" y="3346450"/>
                  </a:cubicBezTo>
                  <a:cubicBezTo>
                    <a:pt x="527050" y="4977130"/>
                    <a:pt x="0" y="7792720"/>
                    <a:pt x="680720" y="9457690"/>
                  </a:cubicBezTo>
                  <a:cubicBezTo>
                    <a:pt x="1360170" y="11122661"/>
                    <a:pt x="2499360" y="12005311"/>
                    <a:pt x="4248150" y="12081511"/>
                  </a:cubicBezTo>
                  <a:cubicBezTo>
                    <a:pt x="7001510" y="12400280"/>
                    <a:pt x="9088120" y="10502901"/>
                    <a:pt x="10118091" y="8309611"/>
                  </a:cubicBezTo>
                  <a:cubicBezTo>
                    <a:pt x="11148061" y="6116320"/>
                    <a:pt x="10782300" y="3361691"/>
                    <a:pt x="9215121" y="1497330"/>
                  </a:cubicBezTo>
                  <a:close/>
                </a:path>
              </a:pathLst>
            </a:custGeom>
            <a:blipFill>
              <a:blip r:embed="rId4"/>
              <a:stretch>
                <a:fillRect l="-44452" t="-2044" r="-31152" b="2044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765877" y="7750030"/>
            <a:ext cx="10539576" cy="1887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109" lvl="1" indent="-313054">
              <a:lnSpc>
                <a:spcPts val="3769"/>
              </a:lnSpc>
              <a:buFont typeface="Arial"/>
              <a:buChar char="•"/>
            </a:pPr>
            <a:r>
              <a:rPr lang="en-US" sz="2899">
                <a:solidFill>
                  <a:srgbClr val="6C0147"/>
                </a:solidFill>
                <a:latin typeface="Muli Regular"/>
              </a:rPr>
              <a:t>Providing financial education </a:t>
            </a:r>
          </a:p>
          <a:p>
            <a:pPr marL="626109" lvl="1" indent="-313054">
              <a:lnSpc>
                <a:spcPts val="3769"/>
              </a:lnSpc>
              <a:buFont typeface="Arial"/>
              <a:buChar char="•"/>
            </a:pPr>
            <a:r>
              <a:rPr lang="en-US" sz="2899">
                <a:solidFill>
                  <a:srgbClr val="6C0147"/>
                </a:solidFill>
                <a:latin typeface="Muli Regular"/>
              </a:rPr>
              <a:t>Provide resources to support for those experiencing financial  problems due to gambling,</a:t>
            </a:r>
          </a:p>
          <a:p>
            <a:pPr marL="626109" lvl="1" indent="-313054">
              <a:lnSpc>
                <a:spcPts val="3769"/>
              </a:lnSpc>
              <a:buFont typeface="Arial"/>
              <a:buChar char="•"/>
            </a:pPr>
            <a:r>
              <a:rPr lang="en-US" sz="2899">
                <a:solidFill>
                  <a:srgbClr val="6C0147"/>
                </a:solidFill>
                <a:latin typeface="Muli Regular"/>
              </a:rPr>
              <a:t>Helping individuals create and stick to a budget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587221"/>
            <a:ext cx="10884761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7500">
                <a:solidFill>
                  <a:srgbClr val="6C0147"/>
                </a:solidFill>
                <a:latin typeface="Muli Bold"/>
              </a:rPr>
              <a:t>RISK FACTOR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2149846"/>
            <a:ext cx="10013929" cy="2741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919"/>
              </a:lnSpc>
            </a:pPr>
            <a:r>
              <a:rPr lang="en-US" sz="8399">
                <a:solidFill>
                  <a:srgbClr val="6C0147"/>
                </a:solidFill>
                <a:latin typeface="Muli Bold Bold"/>
              </a:rPr>
              <a:t>FINANCIAL </a:t>
            </a:r>
          </a:p>
          <a:p>
            <a:pPr>
              <a:lnSpc>
                <a:spcPts val="10919"/>
              </a:lnSpc>
              <a:spcBef>
                <a:spcPct val="0"/>
              </a:spcBef>
            </a:pPr>
            <a:r>
              <a:rPr lang="en-US" sz="8399">
                <a:solidFill>
                  <a:srgbClr val="6C0147"/>
                </a:solidFill>
                <a:latin typeface="Muli Bold Bold"/>
              </a:rPr>
              <a:t>PROBLEMS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5386969"/>
            <a:ext cx="10884761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000"/>
              </a:lnSpc>
              <a:spcBef>
                <a:spcPct val="0"/>
              </a:spcBef>
            </a:pPr>
            <a:r>
              <a:rPr lang="en-US" sz="5000" u="none">
                <a:solidFill>
                  <a:srgbClr val="6C0147"/>
                </a:solidFill>
                <a:latin typeface="Muli Bold"/>
              </a:rPr>
              <a:t>PREVENTION OPPORTUNITY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2050454" y="6417643"/>
            <a:ext cx="6471339" cy="1082763"/>
            <a:chOff x="0" y="0"/>
            <a:chExt cx="8628452" cy="1443684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964253" y="274576"/>
              <a:ext cx="885878" cy="885878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0" y="283230"/>
              <a:ext cx="916356" cy="919214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1471568">
              <a:off x="3950443" y="137743"/>
              <a:ext cx="917567" cy="1168199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7745305" y="274576"/>
              <a:ext cx="883147" cy="894532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811530" y="141776"/>
              <a:ext cx="1042670" cy="116013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020360" flipH="1">
            <a:off x="-8318926" y="-333814"/>
            <a:ext cx="15128191" cy="11965024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374643" y="-219240"/>
            <a:ext cx="3884539" cy="4320875"/>
            <a:chOff x="687070" y="247650"/>
            <a:chExt cx="11148060" cy="12400280"/>
          </a:xfrm>
        </p:grpSpPr>
        <p:sp>
          <p:nvSpPr>
            <p:cNvPr id="4" name="Freeform 4"/>
            <p:cNvSpPr/>
            <p:nvPr/>
          </p:nvSpPr>
          <p:spPr>
            <a:xfrm>
              <a:off x="687070" y="247650"/>
              <a:ext cx="11148061" cy="12400280"/>
            </a:xfrm>
            <a:custGeom>
              <a:avLst/>
              <a:gdLst/>
              <a:ahLst/>
              <a:cxnLst/>
              <a:rect l="l" t="t" r="r" b="b"/>
              <a:pathLst>
                <a:path w="11148061" h="12400280">
                  <a:moveTo>
                    <a:pt x="9215120" y="1497330"/>
                  </a:moveTo>
                  <a:cubicBezTo>
                    <a:pt x="8773160" y="972820"/>
                    <a:pt x="8234680" y="508000"/>
                    <a:pt x="7590790" y="252730"/>
                  </a:cubicBezTo>
                  <a:cubicBezTo>
                    <a:pt x="7132320" y="71120"/>
                    <a:pt x="6633210" y="0"/>
                    <a:pt x="6139180" y="6350"/>
                  </a:cubicBezTo>
                  <a:cubicBezTo>
                    <a:pt x="4053840" y="36830"/>
                    <a:pt x="2157730" y="1490980"/>
                    <a:pt x="1289050" y="3346450"/>
                  </a:cubicBezTo>
                  <a:cubicBezTo>
                    <a:pt x="527050" y="4977130"/>
                    <a:pt x="0" y="7792720"/>
                    <a:pt x="680720" y="9457690"/>
                  </a:cubicBezTo>
                  <a:cubicBezTo>
                    <a:pt x="1360170" y="11122661"/>
                    <a:pt x="2499360" y="12005311"/>
                    <a:pt x="4248150" y="12081511"/>
                  </a:cubicBezTo>
                  <a:cubicBezTo>
                    <a:pt x="7001510" y="12400280"/>
                    <a:pt x="9088120" y="10502901"/>
                    <a:pt x="10118091" y="8309611"/>
                  </a:cubicBezTo>
                  <a:cubicBezTo>
                    <a:pt x="11148061" y="6116320"/>
                    <a:pt x="10782300" y="3361691"/>
                    <a:pt x="9215121" y="1497330"/>
                  </a:cubicBezTo>
                  <a:close/>
                </a:path>
              </a:pathLst>
            </a:custGeom>
            <a:blipFill>
              <a:blip r:embed="rId4"/>
              <a:stretch>
                <a:fillRect l="-6649" t="-15949" r="6649" b="-11859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7892330" y="7628785"/>
            <a:ext cx="10539576" cy="2363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109" lvl="1" indent="-313054">
              <a:lnSpc>
                <a:spcPts val="3769"/>
              </a:lnSpc>
              <a:buFont typeface="Arial"/>
              <a:buChar char="•"/>
            </a:pPr>
            <a:r>
              <a:rPr lang="en-US" sz="2899">
                <a:solidFill>
                  <a:srgbClr val="6C0147"/>
                </a:solidFill>
                <a:latin typeface="Muli Regular"/>
              </a:rPr>
              <a:t>Promoting healthy social activities and exploration of hobbies as an alternative to gambling, </a:t>
            </a:r>
          </a:p>
          <a:p>
            <a:pPr marL="626109" lvl="1" indent="-313054">
              <a:lnSpc>
                <a:spcPts val="3769"/>
              </a:lnSpc>
              <a:buFont typeface="Arial"/>
              <a:buChar char="•"/>
            </a:pPr>
            <a:r>
              <a:rPr lang="en-US" sz="2899">
                <a:solidFill>
                  <a:srgbClr val="6C0147"/>
                </a:solidFill>
                <a:latin typeface="Muli Regular"/>
              </a:rPr>
              <a:t>Encouraging individuals to seek professional help for mental health concerns</a:t>
            </a:r>
          </a:p>
          <a:p>
            <a:pPr marL="626109" lvl="1" indent="-313054">
              <a:lnSpc>
                <a:spcPts val="3769"/>
              </a:lnSpc>
              <a:buFont typeface="Arial"/>
              <a:buChar char="•"/>
            </a:pPr>
            <a:r>
              <a:rPr lang="en-US" sz="2899">
                <a:solidFill>
                  <a:srgbClr val="6C0147"/>
                </a:solidFill>
                <a:latin typeface="Muli Regular"/>
              </a:rPr>
              <a:t>Provide support group resources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155153" y="477475"/>
            <a:ext cx="10884761" cy="113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99"/>
              </a:lnSpc>
            </a:pPr>
            <a:r>
              <a:rPr lang="en-US" sz="7499">
                <a:solidFill>
                  <a:srgbClr val="6C0147"/>
                </a:solidFill>
                <a:latin typeface="Muli Bold"/>
              </a:rPr>
              <a:t>RISK FACTOR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155153" y="2150509"/>
            <a:ext cx="12011721" cy="2108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50"/>
              </a:lnSpc>
            </a:pPr>
            <a:r>
              <a:rPr lang="en-US" sz="6500">
                <a:solidFill>
                  <a:srgbClr val="6C0147"/>
                </a:solidFill>
                <a:latin typeface="Muli Bold Bold"/>
              </a:rPr>
              <a:t>BOREDOM, LONELINESS</a:t>
            </a:r>
          </a:p>
          <a:p>
            <a:pPr>
              <a:lnSpc>
                <a:spcPts val="8450"/>
              </a:lnSpc>
              <a:spcBef>
                <a:spcPct val="0"/>
              </a:spcBef>
            </a:pPr>
            <a:r>
              <a:rPr lang="en-US" sz="6500">
                <a:solidFill>
                  <a:srgbClr val="6C0147"/>
                </a:solidFill>
                <a:latin typeface="Muli Bold Bold"/>
              </a:rPr>
              <a:t>&amp; LIMITED INTERESTS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155153" y="5267698"/>
            <a:ext cx="10884761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000"/>
              </a:lnSpc>
              <a:spcBef>
                <a:spcPct val="0"/>
              </a:spcBef>
            </a:pPr>
            <a:r>
              <a:rPr lang="en-US" sz="5000" u="none">
                <a:solidFill>
                  <a:srgbClr val="6C0147"/>
                </a:solidFill>
                <a:latin typeface="Muli Bold"/>
              </a:rPr>
              <a:t>PREVENTION OPPORTUNITY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9176907" y="6298372"/>
            <a:ext cx="6471339" cy="1082763"/>
            <a:chOff x="0" y="0"/>
            <a:chExt cx="8628452" cy="1443684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964253" y="274576"/>
              <a:ext cx="885878" cy="885878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0" y="283230"/>
              <a:ext cx="916356" cy="919214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1471568">
              <a:off x="3950443" y="137743"/>
              <a:ext cx="917567" cy="1168199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7745305" y="274576"/>
              <a:ext cx="883147" cy="894532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811530" y="141776"/>
              <a:ext cx="1042670" cy="1160133"/>
            </a:xfrm>
            <a:prstGeom prst="rect">
              <a:avLst/>
            </a:prstGeom>
          </p:spPr>
        </p:pic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3727999" y="1785588"/>
            <a:ext cx="4164331" cy="4632094"/>
            <a:chOff x="687070" y="247650"/>
            <a:chExt cx="11148060" cy="12400280"/>
          </a:xfrm>
        </p:grpSpPr>
        <p:sp>
          <p:nvSpPr>
            <p:cNvPr id="16" name="Freeform 16"/>
            <p:cNvSpPr/>
            <p:nvPr/>
          </p:nvSpPr>
          <p:spPr>
            <a:xfrm>
              <a:off x="687070" y="247650"/>
              <a:ext cx="11148061" cy="12400280"/>
            </a:xfrm>
            <a:custGeom>
              <a:avLst/>
              <a:gdLst/>
              <a:ahLst/>
              <a:cxnLst/>
              <a:rect l="l" t="t" r="r" b="b"/>
              <a:pathLst>
                <a:path w="11148061" h="12400280">
                  <a:moveTo>
                    <a:pt x="9215120" y="1497330"/>
                  </a:moveTo>
                  <a:cubicBezTo>
                    <a:pt x="8773160" y="972820"/>
                    <a:pt x="8234680" y="508000"/>
                    <a:pt x="7590790" y="252730"/>
                  </a:cubicBezTo>
                  <a:cubicBezTo>
                    <a:pt x="7132320" y="71120"/>
                    <a:pt x="6633210" y="0"/>
                    <a:pt x="6139180" y="6350"/>
                  </a:cubicBezTo>
                  <a:cubicBezTo>
                    <a:pt x="4053840" y="36830"/>
                    <a:pt x="2157730" y="1490980"/>
                    <a:pt x="1289050" y="3346450"/>
                  </a:cubicBezTo>
                  <a:cubicBezTo>
                    <a:pt x="527050" y="4977130"/>
                    <a:pt x="0" y="7792720"/>
                    <a:pt x="680720" y="9457690"/>
                  </a:cubicBezTo>
                  <a:cubicBezTo>
                    <a:pt x="1360170" y="11122661"/>
                    <a:pt x="2499360" y="12005311"/>
                    <a:pt x="4248150" y="12081511"/>
                  </a:cubicBezTo>
                  <a:cubicBezTo>
                    <a:pt x="7001510" y="12400280"/>
                    <a:pt x="9088120" y="10502901"/>
                    <a:pt x="10118091" y="8309611"/>
                  </a:cubicBezTo>
                  <a:cubicBezTo>
                    <a:pt x="11148061" y="6116320"/>
                    <a:pt x="10782300" y="3361691"/>
                    <a:pt x="9215121" y="1497330"/>
                  </a:cubicBezTo>
                  <a:close/>
                </a:path>
              </a:pathLst>
            </a:custGeom>
            <a:blipFill>
              <a:blip r:embed="rId15"/>
              <a:stretch>
                <a:fillRect l="-44506" t="-2044" r="-31206" b="2044"/>
              </a:stretch>
            </a:blipFill>
          </p:spPr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1336523" y="6298372"/>
            <a:ext cx="3988005" cy="4435963"/>
            <a:chOff x="687070" y="247650"/>
            <a:chExt cx="11148060" cy="12400280"/>
          </a:xfrm>
        </p:grpSpPr>
        <p:sp>
          <p:nvSpPr>
            <p:cNvPr id="18" name="Freeform 18"/>
            <p:cNvSpPr/>
            <p:nvPr/>
          </p:nvSpPr>
          <p:spPr>
            <a:xfrm>
              <a:off x="687070" y="247650"/>
              <a:ext cx="11148061" cy="12400280"/>
            </a:xfrm>
            <a:custGeom>
              <a:avLst/>
              <a:gdLst/>
              <a:ahLst/>
              <a:cxnLst/>
              <a:rect l="l" t="t" r="r" b="b"/>
              <a:pathLst>
                <a:path w="11148061" h="12400280">
                  <a:moveTo>
                    <a:pt x="9215120" y="1497330"/>
                  </a:moveTo>
                  <a:cubicBezTo>
                    <a:pt x="8773160" y="972820"/>
                    <a:pt x="8234680" y="508000"/>
                    <a:pt x="7590790" y="252730"/>
                  </a:cubicBezTo>
                  <a:cubicBezTo>
                    <a:pt x="7132320" y="71120"/>
                    <a:pt x="6633210" y="0"/>
                    <a:pt x="6139180" y="6350"/>
                  </a:cubicBezTo>
                  <a:cubicBezTo>
                    <a:pt x="4053840" y="36830"/>
                    <a:pt x="2157730" y="1490980"/>
                    <a:pt x="1289050" y="3346450"/>
                  </a:cubicBezTo>
                  <a:cubicBezTo>
                    <a:pt x="527050" y="4977130"/>
                    <a:pt x="0" y="7792720"/>
                    <a:pt x="680720" y="9457690"/>
                  </a:cubicBezTo>
                  <a:cubicBezTo>
                    <a:pt x="1360170" y="11122661"/>
                    <a:pt x="2499360" y="12005311"/>
                    <a:pt x="4248150" y="12081511"/>
                  </a:cubicBezTo>
                  <a:cubicBezTo>
                    <a:pt x="7001510" y="12400280"/>
                    <a:pt x="9088120" y="10502901"/>
                    <a:pt x="10118091" y="8309611"/>
                  </a:cubicBezTo>
                  <a:cubicBezTo>
                    <a:pt x="11148061" y="6116320"/>
                    <a:pt x="10782300" y="3361691"/>
                    <a:pt x="9215121" y="1497330"/>
                  </a:cubicBezTo>
                  <a:close/>
                </a:path>
              </a:pathLst>
            </a:custGeom>
            <a:blipFill>
              <a:blip r:embed="rId16"/>
              <a:stretch>
                <a:fillRect l="-44534" t="-2044" r="-31234" b="2044"/>
              </a:stretch>
            </a:blipFill>
          </p:spPr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50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582968">
            <a:off x="-2635786" y="2720653"/>
            <a:ext cx="15128191" cy="11965024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0797835" y="977746"/>
            <a:ext cx="7490165" cy="8331508"/>
            <a:chOff x="687070" y="247650"/>
            <a:chExt cx="11148060" cy="12400280"/>
          </a:xfrm>
        </p:grpSpPr>
        <p:sp>
          <p:nvSpPr>
            <p:cNvPr id="4" name="Freeform 4"/>
            <p:cNvSpPr/>
            <p:nvPr/>
          </p:nvSpPr>
          <p:spPr>
            <a:xfrm>
              <a:off x="687070" y="247650"/>
              <a:ext cx="11148061" cy="12400280"/>
            </a:xfrm>
            <a:custGeom>
              <a:avLst/>
              <a:gdLst/>
              <a:ahLst/>
              <a:cxnLst/>
              <a:rect l="l" t="t" r="r" b="b"/>
              <a:pathLst>
                <a:path w="11148061" h="12400280">
                  <a:moveTo>
                    <a:pt x="9215120" y="1497330"/>
                  </a:moveTo>
                  <a:cubicBezTo>
                    <a:pt x="8773160" y="972820"/>
                    <a:pt x="8234680" y="508000"/>
                    <a:pt x="7590790" y="252730"/>
                  </a:cubicBezTo>
                  <a:cubicBezTo>
                    <a:pt x="7132320" y="71120"/>
                    <a:pt x="6633210" y="0"/>
                    <a:pt x="6139180" y="6350"/>
                  </a:cubicBezTo>
                  <a:cubicBezTo>
                    <a:pt x="4053840" y="36830"/>
                    <a:pt x="2157730" y="1490980"/>
                    <a:pt x="1289050" y="3346450"/>
                  </a:cubicBezTo>
                  <a:cubicBezTo>
                    <a:pt x="527050" y="4977130"/>
                    <a:pt x="0" y="7792720"/>
                    <a:pt x="680720" y="9457690"/>
                  </a:cubicBezTo>
                  <a:cubicBezTo>
                    <a:pt x="1360170" y="11122661"/>
                    <a:pt x="2499360" y="12005311"/>
                    <a:pt x="4248150" y="12081511"/>
                  </a:cubicBezTo>
                  <a:cubicBezTo>
                    <a:pt x="7001510" y="12400280"/>
                    <a:pt x="9088120" y="10502901"/>
                    <a:pt x="10118091" y="8309611"/>
                  </a:cubicBezTo>
                  <a:cubicBezTo>
                    <a:pt x="11148061" y="6116320"/>
                    <a:pt x="10782300" y="3361691"/>
                    <a:pt x="9215121" y="1497330"/>
                  </a:cubicBezTo>
                  <a:close/>
                </a:path>
              </a:pathLst>
            </a:custGeom>
            <a:blipFill>
              <a:blip r:embed="rId5"/>
              <a:stretch>
                <a:fillRect l="-164134" t="-2044" r="1221" b="2044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765877" y="7750030"/>
            <a:ext cx="10271215" cy="1887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109" lvl="1" indent="-313054">
              <a:lnSpc>
                <a:spcPts val="3769"/>
              </a:lnSpc>
              <a:buFont typeface="Arial"/>
              <a:buChar char="•"/>
            </a:pPr>
            <a:r>
              <a:rPr lang="en-US" sz="2899">
                <a:solidFill>
                  <a:srgbClr val="3C5026"/>
                </a:solidFill>
                <a:latin typeface="Muli Regular"/>
              </a:rPr>
              <a:t>Educating individuals about the link between substance use and problem gambling</a:t>
            </a:r>
          </a:p>
          <a:p>
            <a:pPr marL="626109" lvl="1" indent="-313054">
              <a:lnSpc>
                <a:spcPts val="3769"/>
              </a:lnSpc>
              <a:buFont typeface="Arial"/>
              <a:buChar char="•"/>
            </a:pPr>
            <a:r>
              <a:rPr lang="en-US" sz="2899">
                <a:solidFill>
                  <a:srgbClr val="3C5026"/>
                </a:solidFill>
                <a:latin typeface="Muli Regular"/>
              </a:rPr>
              <a:t>Providing gambling knoweldge &amp; resources and support for individuals with a history of substance use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596746"/>
            <a:ext cx="10884761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Muli Bold"/>
              </a:rPr>
              <a:t>RISK FACTOR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1787760"/>
            <a:ext cx="10580467" cy="2741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919"/>
              </a:lnSpc>
              <a:spcBef>
                <a:spcPct val="0"/>
              </a:spcBef>
            </a:pPr>
            <a:r>
              <a:rPr lang="en-US" sz="8399">
                <a:solidFill>
                  <a:srgbClr val="FFFFFF"/>
                </a:solidFill>
                <a:latin typeface="Muli Bold Bold"/>
              </a:rPr>
              <a:t>HISTORY WITH SUBSTANCE USE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5386969"/>
            <a:ext cx="10884761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000"/>
              </a:lnSpc>
              <a:spcBef>
                <a:spcPct val="0"/>
              </a:spcBef>
            </a:pPr>
            <a:r>
              <a:rPr lang="en-US" sz="5000" u="none">
                <a:solidFill>
                  <a:srgbClr val="3C5026"/>
                </a:solidFill>
                <a:latin typeface="Muli Bold"/>
              </a:rPr>
              <a:t>PREVENTION OPPORTUNITY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692640" y="6417643"/>
            <a:ext cx="6471339" cy="1082763"/>
            <a:chOff x="0" y="0"/>
            <a:chExt cx="8628452" cy="1443684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964253" y="274576"/>
              <a:ext cx="885878" cy="885878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283230"/>
              <a:ext cx="916356" cy="919214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471568">
              <a:off x="3950443" y="137743"/>
              <a:ext cx="917567" cy="1168199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7745305" y="274576"/>
              <a:ext cx="883147" cy="894532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811530" y="141776"/>
              <a:ext cx="1042670" cy="116013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20495" y="1204783"/>
            <a:ext cx="1401227" cy="173967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53950" y="5318736"/>
            <a:ext cx="1384692" cy="18176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257851" y="3373197"/>
            <a:ext cx="1376889" cy="177767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280476" y="1137130"/>
            <a:ext cx="1331640" cy="173967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991564" y="7399099"/>
            <a:ext cx="1347455" cy="173967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2615376" y="7443862"/>
            <a:ext cx="1257314" cy="169490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4263893" y="7361097"/>
            <a:ext cx="1373657" cy="177767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5986919" y="7380098"/>
            <a:ext cx="1268379" cy="173967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1002688" y="5318736"/>
            <a:ext cx="1325206" cy="181761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2599968" y="5441442"/>
            <a:ext cx="1288131" cy="16949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4314361" y="5441442"/>
            <a:ext cx="1272723" cy="16949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15980125" y="5441442"/>
            <a:ext cx="1281968" cy="169490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11016603" y="3422982"/>
            <a:ext cx="1297376" cy="169490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12551916" y="3313794"/>
            <a:ext cx="1384234" cy="180409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>
            <a:off x="14216893" y="3313794"/>
            <a:ext cx="1467658" cy="179380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/>
          <a:stretch>
            <a:fillRect/>
          </a:stretch>
        </p:blipFill>
        <p:spPr>
          <a:xfrm>
            <a:off x="15947444" y="3313794"/>
            <a:ext cx="1347329" cy="182970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rcRect/>
          <a:stretch>
            <a:fillRect/>
          </a:stretch>
        </p:blipFill>
        <p:spPr>
          <a:xfrm>
            <a:off x="10976502" y="1028700"/>
            <a:ext cx="1377578" cy="1812603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rcRect/>
          <a:stretch>
            <a:fillRect/>
          </a:stretch>
        </p:blipFill>
        <p:spPr>
          <a:xfrm>
            <a:off x="12550662" y="1159512"/>
            <a:ext cx="1386744" cy="169490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0"/>
              </a:ext>
            </a:extLst>
          </a:blip>
          <a:srcRect/>
          <a:stretch>
            <a:fillRect/>
          </a:stretch>
        </p:blipFill>
        <p:spPr>
          <a:xfrm>
            <a:off x="14260424" y="1114749"/>
            <a:ext cx="1380596" cy="182970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2"/>
              </a:ext>
            </a:extLst>
          </a:blip>
          <a:srcRect/>
          <a:stretch>
            <a:fillRect/>
          </a:stretch>
        </p:blipFill>
        <p:spPr>
          <a:xfrm>
            <a:off x="9253950" y="7316808"/>
            <a:ext cx="1384692" cy="182196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872399" y="2754851"/>
            <a:ext cx="7952926" cy="438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519"/>
              </a:lnSpc>
            </a:pPr>
            <a:r>
              <a:rPr lang="en-US" sz="9600">
                <a:solidFill>
                  <a:srgbClr val="6C0147"/>
                </a:solidFill>
                <a:latin typeface="Muli Bold"/>
              </a:rPr>
              <a:t>Personalizing</a:t>
            </a:r>
          </a:p>
          <a:p>
            <a:pPr>
              <a:lnSpc>
                <a:spcPts val="11519"/>
              </a:lnSpc>
            </a:pPr>
            <a:r>
              <a:rPr lang="en-US" sz="9600">
                <a:solidFill>
                  <a:srgbClr val="6C0147"/>
                </a:solidFill>
                <a:latin typeface="Muli Bold"/>
              </a:rPr>
              <a:t>Your Approach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66830">
            <a:off x="-5410164" y="-1570359"/>
            <a:ext cx="14105105" cy="14105105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028700" y="1383812"/>
            <a:ext cx="6777435" cy="7519376"/>
            <a:chOff x="0" y="0"/>
            <a:chExt cx="5510530" cy="6113780"/>
          </a:xfrm>
        </p:grpSpPr>
        <p:sp>
          <p:nvSpPr>
            <p:cNvPr id="4" name="Freeform 4"/>
            <p:cNvSpPr/>
            <p:nvPr/>
          </p:nvSpPr>
          <p:spPr>
            <a:xfrm>
              <a:off x="45720" y="49530"/>
              <a:ext cx="5420360" cy="6014720"/>
            </a:xfrm>
            <a:custGeom>
              <a:avLst/>
              <a:gdLst/>
              <a:ahLst/>
              <a:cxnLst/>
              <a:rect l="l" t="t" r="r" b="b"/>
              <a:pathLst>
                <a:path w="5420360" h="6014720">
                  <a:moveTo>
                    <a:pt x="5148580" y="3408680"/>
                  </a:moveTo>
                  <a:lnTo>
                    <a:pt x="5149850" y="3406140"/>
                  </a:lnTo>
                  <a:lnTo>
                    <a:pt x="5149850" y="3406140"/>
                  </a:lnTo>
                  <a:cubicBezTo>
                    <a:pt x="5322570" y="3082290"/>
                    <a:pt x="5420360" y="2711450"/>
                    <a:pt x="5420360" y="2319020"/>
                  </a:cubicBezTo>
                  <a:cubicBezTo>
                    <a:pt x="5420360" y="1038860"/>
                    <a:pt x="4381500" y="0"/>
                    <a:pt x="3101340" y="0"/>
                  </a:cubicBezTo>
                  <a:cubicBezTo>
                    <a:pt x="2259330" y="0"/>
                    <a:pt x="1521460" y="449580"/>
                    <a:pt x="1115060" y="1121410"/>
                  </a:cubicBezTo>
                  <a:lnTo>
                    <a:pt x="1115060" y="1121410"/>
                  </a:lnTo>
                  <a:lnTo>
                    <a:pt x="1115060" y="1121410"/>
                  </a:lnTo>
                  <a:cubicBezTo>
                    <a:pt x="1094740" y="1155700"/>
                    <a:pt x="1075690" y="1188720"/>
                    <a:pt x="1056640" y="1224280"/>
                  </a:cubicBezTo>
                  <a:lnTo>
                    <a:pt x="328930" y="2503170"/>
                  </a:lnTo>
                  <a:cubicBezTo>
                    <a:pt x="308610" y="2536190"/>
                    <a:pt x="290830" y="2569210"/>
                    <a:pt x="271780" y="2603500"/>
                  </a:cubicBezTo>
                  <a:lnTo>
                    <a:pt x="271780" y="2604770"/>
                  </a:lnTo>
                  <a:lnTo>
                    <a:pt x="271780" y="2604770"/>
                  </a:lnTo>
                  <a:cubicBezTo>
                    <a:pt x="97790" y="2929890"/>
                    <a:pt x="0" y="3300730"/>
                    <a:pt x="0" y="3695700"/>
                  </a:cubicBezTo>
                  <a:cubicBezTo>
                    <a:pt x="0" y="4975860"/>
                    <a:pt x="1038860" y="6014720"/>
                    <a:pt x="2319020" y="6014720"/>
                  </a:cubicBezTo>
                  <a:cubicBezTo>
                    <a:pt x="3243580" y="6014720"/>
                    <a:pt x="4042410" y="5472430"/>
                    <a:pt x="4414520" y="4688840"/>
                  </a:cubicBezTo>
                  <a:lnTo>
                    <a:pt x="5077460" y="3533140"/>
                  </a:lnTo>
                  <a:cubicBezTo>
                    <a:pt x="5101590" y="3492500"/>
                    <a:pt x="5125720" y="3450590"/>
                    <a:pt x="5148580" y="3408680"/>
                  </a:cubicBezTo>
                  <a:close/>
                </a:path>
              </a:pathLst>
            </a:custGeom>
            <a:blipFill>
              <a:blip r:embed="rId4"/>
              <a:stretch>
                <a:fillRect l="-5482" r="-5482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9993847" y="1597769"/>
            <a:ext cx="7022768" cy="473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en-US" sz="3000" dirty="0">
                <a:solidFill>
                  <a:srgbClr val="161F25"/>
                </a:solidFill>
                <a:latin typeface="Codec Pro Bold"/>
              </a:rPr>
              <a:t>Get in Touch!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993847" y="2479664"/>
            <a:ext cx="7022768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5000" dirty="0">
                <a:solidFill>
                  <a:srgbClr val="161F25"/>
                </a:solidFill>
                <a:latin typeface="Muli Bold" panose="020B0604020202020204" charset="0"/>
              </a:rPr>
              <a:t>Terra Carbert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D15D178B-69BB-D3C5-92BD-698235990C08}"/>
              </a:ext>
            </a:extLst>
          </p:cNvPr>
          <p:cNvSpPr txBox="1"/>
          <p:nvPr/>
        </p:nvSpPr>
        <p:spPr>
          <a:xfrm>
            <a:off x="9993847" y="3657344"/>
            <a:ext cx="7022768" cy="1975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en-US" sz="3000" dirty="0">
                <a:solidFill>
                  <a:srgbClr val="161F25"/>
                </a:solidFill>
                <a:latin typeface="Codec Pro Bold"/>
              </a:rPr>
              <a:t>612-296-7794</a:t>
            </a:r>
          </a:p>
          <a:p>
            <a:pPr>
              <a:lnSpc>
                <a:spcPts val="3900"/>
              </a:lnSpc>
            </a:pPr>
            <a:r>
              <a:rPr lang="en-US" sz="3000" dirty="0">
                <a:solidFill>
                  <a:srgbClr val="161F25"/>
                </a:solidFill>
                <a:latin typeface="Codec Pro Bold"/>
                <a:hlinkClick r:id="rId5"/>
              </a:rPr>
              <a:t>terra@theselfidscoversisterhood.com</a:t>
            </a:r>
            <a:endParaRPr lang="en-US" sz="3000" dirty="0">
              <a:solidFill>
                <a:srgbClr val="161F25"/>
              </a:solidFill>
              <a:latin typeface="Codec Pro Bold"/>
            </a:endParaRPr>
          </a:p>
          <a:p>
            <a:pPr>
              <a:lnSpc>
                <a:spcPts val="3900"/>
              </a:lnSpc>
            </a:pPr>
            <a:r>
              <a:rPr lang="en-US" sz="3000" dirty="0">
                <a:solidFill>
                  <a:srgbClr val="161F25"/>
                </a:solidFill>
                <a:latin typeface="Codec Pro Bold"/>
              </a:rPr>
              <a:t>@selfdiscoverysisterhood</a:t>
            </a:r>
          </a:p>
          <a:p>
            <a:pPr>
              <a:lnSpc>
                <a:spcPts val="3900"/>
              </a:lnSpc>
            </a:pPr>
            <a:r>
              <a:rPr lang="en-US" sz="3000" dirty="0">
                <a:solidFill>
                  <a:srgbClr val="161F25"/>
                </a:solidFill>
                <a:latin typeface="Codec Pro Bold"/>
              </a:rPr>
              <a:t>@ambitiousaddictspodcast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A03A3787-37D4-06DF-4D4D-D1F832FD9270}"/>
              </a:ext>
            </a:extLst>
          </p:cNvPr>
          <p:cNvSpPr txBox="1"/>
          <p:nvPr/>
        </p:nvSpPr>
        <p:spPr>
          <a:xfrm>
            <a:off x="9993847" y="6210300"/>
            <a:ext cx="7022768" cy="967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en-US" sz="3000" dirty="0">
                <a:solidFill>
                  <a:srgbClr val="161F25"/>
                </a:solidFill>
                <a:latin typeface="Muli Regular" panose="00000500000000000000" pitchFamily="2" charset="0"/>
              </a:rPr>
              <a:t>The Ambitious Addicts podcast can be found on all major podcasting platforms</a:t>
            </a:r>
          </a:p>
        </p:txBody>
      </p:sp>
    </p:spTree>
    <p:extLst>
      <p:ext uri="{BB962C8B-B14F-4D97-AF65-F5344CB8AC3E}">
        <p14:creationId xmlns:p14="http://schemas.microsoft.com/office/powerpoint/2010/main" val="21520311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5BC488-C9EB-8652-B94E-4ED9FC2F9169}"/>
              </a:ext>
            </a:extLst>
          </p:cNvPr>
          <p:cNvSpPr txBox="1"/>
          <p:nvPr/>
        </p:nvSpPr>
        <p:spPr>
          <a:xfrm>
            <a:off x="4419600" y="3884224"/>
            <a:ext cx="13030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Muli Bold" panose="020B0604020202020204" charset="0"/>
              </a:rPr>
              <a:t>RESOURCES &amp; HANDOUTS</a:t>
            </a:r>
          </a:p>
        </p:txBody>
      </p:sp>
    </p:spTree>
    <p:extLst>
      <p:ext uri="{BB962C8B-B14F-4D97-AF65-F5344CB8AC3E}">
        <p14:creationId xmlns:p14="http://schemas.microsoft.com/office/powerpoint/2010/main" val="18572311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73623" y="1906730"/>
            <a:ext cx="11636474" cy="4793617"/>
            <a:chOff x="0" y="0"/>
            <a:chExt cx="9446377" cy="4242660"/>
          </a:xfrm>
        </p:grpSpPr>
        <p:grpSp>
          <p:nvGrpSpPr>
            <p:cNvPr id="3" name="Group 3"/>
            <p:cNvGrpSpPr>
              <a:grpSpLocks noChangeAspect="1"/>
            </p:cNvGrpSpPr>
            <p:nvPr/>
          </p:nvGrpSpPr>
          <p:grpSpPr>
            <a:xfrm>
              <a:off x="2496688" y="2286356"/>
              <a:ext cx="1956312" cy="1956304"/>
              <a:chOff x="0" y="0"/>
              <a:chExt cx="6350025" cy="63500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350026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26" h="6350000">
                    <a:moveTo>
                      <a:pt x="0" y="0"/>
                    </a:moveTo>
                    <a:lnTo>
                      <a:pt x="6350026" y="0"/>
                    </a:lnTo>
                    <a:lnTo>
                      <a:pt x="6350026" y="6350000"/>
                    </a:lnTo>
                    <a:lnTo>
                      <a:pt x="0" y="635000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</p:sp>
        </p:grpSp>
        <p:grpSp>
          <p:nvGrpSpPr>
            <p:cNvPr id="5" name="Group 5"/>
            <p:cNvGrpSpPr>
              <a:grpSpLocks noChangeAspect="1"/>
            </p:cNvGrpSpPr>
            <p:nvPr/>
          </p:nvGrpSpPr>
          <p:grpSpPr>
            <a:xfrm>
              <a:off x="2496688" y="0"/>
              <a:ext cx="1956312" cy="1956304"/>
              <a:chOff x="0" y="0"/>
              <a:chExt cx="6350025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26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26" h="6350000">
                    <a:moveTo>
                      <a:pt x="0" y="0"/>
                    </a:moveTo>
                    <a:lnTo>
                      <a:pt x="6350026" y="0"/>
                    </a:lnTo>
                    <a:lnTo>
                      <a:pt x="6350026" y="6350000"/>
                    </a:lnTo>
                    <a:lnTo>
                      <a:pt x="0" y="635000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</p:sp>
        </p:grpSp>
        <p:grpSp>
          <p:nvGrpSpPr>
            <p:cNvPr id="7" name="Group 7"/>
            <p:cNvGrpSpPr>
              <a:grpSpLocks noChangeAspect="1"/>
            </p:cNvGrpSpPr>
            <p:nvPr/>
          </p:nvGrpSpPr>
          <p:grpSpPr>
            <a:xfrm>
              <a:off x="4993376" y="0"/>
              <a:ext cx="1956312" cy="1956304"/>
              <a:chOff x="0" y="0"/>
              <a:chExt cx="6350025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26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26" h="6350000">
                    <a:moveTo>
                      <a:pt x="0" y="0"/>
                    </a:moveTo>
                    <a:lnTo>
                      <a:pt x="6350026" y="0"/>
                    </a:lnTo>
                    <a:lnTo>
                      <a:pt x="6350026" y="6350000"/>
                    </a:lnTo>
                    <a:lnTo>
                      <a:pt x="0" y="635000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</p:sp>
        </p:grpSp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7490065" y="0"/>
              <a:ext cx="1956312" cy="1956304"/>
              <a:chOff x="0" y="0"/>
              <a:chExt cx="6350025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26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26" h="6350000">
                    <a:moveTo>
                      <a:pt x="0" y="0"/>
                    </a:moveTo>
                    <a:lnTo>
                      <a:pt x="6350026" y="0"/>
                    </a:lnTo>
                    <a:lnTo>
                      <a:pt x="6350026" y="6350000"/>
                    </a:lnTo>
                    <a:lnTo>
                      <a:pt x="0" y="635000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</p:sp>
        </p:grpSp>
        <p:grpSp>
          <p:nvGrpSpPr>
            <p:cNvPr id="11" name="Group 11"/>
            <p:cNvGrpSpPr>
              <a:grpSpLocks noChangeAspect="1"/>
            </p:cNvGrpSpPr>
            <p:nvPr/>
          </p:nvGrpSpPr>
          <p:grpSpPr>
            <a:xfrm>
              <a:off x="0" y="0"/>
              <a:ext cx="1956312" cy="1956304"/>
              <a:chOff x="0" y="0"/>
              <a:chExt cx="6350025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350026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26" h="6350000">
                    <a:moveTo>
                      <a:pt x="0" y="0"/>
                    </a:moveTo>
                    <a:lnTo>
                      <a:pt x="6350026" y="0"/>
                    </a:lnTo>
                    <a:lnTo>
                      <a:pt x="6350026" y="6350000"/>
                    </a:lnTo>
                    <a:lnTo>
                      <a:pt x="0" y="6350000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</p:spPr>
          </p:sp>
        </p:grpSp>
        <p:grpSp>
          <p:nvGrpSpPr>
            <p:cNvPr id="13" name="Group 13"/>
            <p:cNvGrpSpPr>
              <a:grpSpLocks noChangeAspect="1"/>
            </p:cNvGrpSpPr>
            <p:nvPr/>
          </p:nvGrpSpPr>
          <p:grpSpPr>
            <a:xfrm>
              <a:off x="0" y="2286356"/>
              <a:ext cx="1956312" cy="1956304"/>
              <a:chOff x="0" y="0"/>
              <a:chExt cx="6350025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26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26" h="6350000">
                    <a:moveTo>
                      <a:pt x="0" y="0"/>
                    </a:moveTo>
                    <a:lnTo>
                      <a:pt x="6350026" y="0"/>
                    </a:lnTo>
                    <a:lnTo>
                      <a:pt x="6350026" y="6350000"/>
                    </a:lnTo>
                    <a:lnTo>
                      <a:pt x="0" y="6350000"/>
                    </a:ln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</p:spPr>
          </p:sp>
        </p:grpSp>
        <p:grpSp>
          <p:nvGrpSpPr>
            <p:cNvPr id="15" name="Group 15"/>
            <p:cNvGrpSpPr>
              <a:grpSpLocks noChangeAspect="1"/>
            </p:cNvGrpSpPr>
            <p:nvPr/>
          </p:nvGrpSpPr>
          <p:grpSpPr>
            <a:xfrm>
              <a:off x="4993376" y="2286356"/>
              <a:ext cx="1956312" cy="1956304"/>
              <a:chOff x="0" y="0"/>
              <a:chExt cx="6350025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26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26" h="6350000">
                    <a:moveTo>
                      <a:pt x="0" y="0"/>
                    </a:moveTo>
                    <a:lnTo>
                      <a:pt x="6350026" y="0"/>
                    </a:lnTo>
                    <a:lnTo>
                      <a:pt x="6350026" y="6350000"/>
                    </a:lnTo>
                    <a:lnTo>
                      <a:pt x="0" y="6350000"/>
                    </a:lnTo>
                    <a:close/>
                  </a:path>
                </a:pathLst>
              </a:custGeom>
              <a:blipFill>
                <a:blip r:embed="rId8"/>
                <a:stretch>
                  <a:fillRect/>
                </a:stretch>
              </a:blipFill>
            </p:spPr>
          </p:sp>
        </p:grpSp>
        <p:grpSp>
          <p:nvGrpSpPr>
            <p:cNvPr id="17" name="Group 17"/>
            <p:cNvGrpSpPr>
              <a:grpSpLocks noChangeAspect="1"/>
            </p:cNvGrpSpPr>
            <p:nvPr/>
          </p:nvGrpSpPr>
          <p:grpSpPr>
            <a:xfrm>
              <a:off x="7490065" y="2286356"/>
              <a:ext cx="1956312" cy="1956304"/>
              <a:chOff x="0" y="0"/>
              <a:chExt cx="6350025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350026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26" h="6350000">
                    <a:moveTo>
                      <a:pt x="0" y="0"/>
                    </a:moveTo>
                    <a:lnTo>
                      <a:pt x="6350026" y="0"/>
                    </a:lnTo>
                    <a:lnTo>
                      <a:pt x="6350026" y="6350000"/>
                    </a:lnTo>
                    <a:lnTo>
                      <a:pt x="0" y="6350000"/>
                    </a:lnTo>
                    <a:close/>
                  </a:path>
                </a:pathLst>
              </a:custGeom>
              <a:blipFill>
                <a:blip r:embed="rId9"/>
                <a:stretch>
                  <a:fillRect/>
                </a:stretch>
              </a:blipFill>
            </p:spPr>
          </p:sp>
        </p:grpSp>
      </p:grpSp>
      <p:grpSp>
        <p:nvGrpSpPr>
          <p:cNvPr id="19" name="Group 19"/>
          <p:cNvGrpSpPr/>
          <p:nvPr/>
        </p:nvGrpSpPr>
        <p:grpSpPr>
          <a:xfrm>
            <a:off x="3300666" y="7608094"/>
            <a:ext cx="11686669" cy="1915403"/>
            <a:chOff x="0" y="0"/>
            <a:chExt cx="11080693" cy="1816085"/>
          </a:xfrm>
        </p:grpSpPr>
        <p:grpSp>
          <p:nvGrpSpPr>
            <p:cNvPr id="20" name="Group 20"/>
            <p:cNvGrpSpPr>
              <a:grpSpLocks noChangeAspect="1"/>
            </p:cNvGrpSpPr>
            <p:nvPr/>
          </p:nvGrpSpPr>
          <p:grpSpPr>
            <a:xfrm>
              <a:off x="0" y="0"/>
              <a:ext cx="1816092" cy="1816085"/>
              <a:chOff x="0" y="0"/>
              <a:chExt cx="6350025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26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26" h="6350000">
                    <a:moveTo>
                      <a:pt x="0" y="0"/>
                    </a:moveTo>
                    <a:lnTo>
                      <a:pt x="6350026" y="0"/>
                    </a:lnTo>
                    <a:lnTo>
                      <a:pt x="6350026" y="6350000"/>
                    </a:lnTo>
                    <a:lnTo>
                      <a:pt x="0" y="6350000"/>
                    </a:lnTo>
                    <a:close/>
                  </a:path>
                </a:pathLst>
              </a:custGeom>
              <a:blipFill>
                <a:blip r:embed="rId10"/>
                <a:stretch>
                  <a:fillRect/>
                </a:stretch>
              </a:blipFill>
            </p:spPr>
          </p:sp>
        </p:grpSp>
        <p:grpSp>
          <p:nvGrpSpPr>
            <p:cNvPr id="22" name="Group 22"/>
            <p:cNvGrpSpPr>
              <a:grpSpLocks noChangeAspect="1"/>
            </p:cNvGrpSpPr>
            <p:nvPr/>
          </p:nvGrpSpPr>
          <p:grpSpPr>
            <a:xfrm>
              <a:off x="2317736" y="0"/>
              <a:ext cx="1816092" cy="1816085"/>
              <a:chOff x="0" y="0"/>
              <a:chExt cx="6350025" cy="63500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6350026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26" h="6350000">
                    <a:moveTo>
                      <a:pt x="0" y="0"/>
                    </a:moveTo>
                    <a:lnTo>
                      <a:pt x="6350026" y="0"/>
                    </a:lnTo>
                    <a:lnTo>
                      <a:pt x="6350026" y="6350000"/>
                    </a:lnTo>
                    <a:lnTo>
                      <a:pt x="0" y="6350000"/>
                    </a:lnTo>
                    <a:close/>
                  </a:path>
                </a:pathLst>
              </a:custGeom>
              <a:blipFill>
                <a:blip r:embed="rId11"/>
                <a:stretch>
                  <a:fillRect t="-7769" b="-42381"/>
                </a:stretch>
              </a:blipFill>
            </p:spPr>
          </p:sp>
        </p:grpSp>
        <p:grpSp>
          <p:nvGrpSpPr>
            <p:cNvPr id="24" name="Group 24"/>
            <p:cNvGrpSpPr>
              <a:grpSpLocks noChangeAspect="1"/>
            </p:cNvGrpSpPr>
            <p:nvPr/>
          </p:nvGrpSpPr>
          <p:grpSpPr>
            <a:xfrm>
              <a:off x="4635473" y="0"/>
              <a:ext cx="1816092" cy="1816085"/>
              <a:chOff x="0" y="0"/>
              <a:chExt cx="6350025" cy="63500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6350026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26" h="6350000">
                    <a:moveTo>
                      <a:pt x="0" y="0"/>
                    </a:moveTo>
                    <a:lnTo>
                      <a:pt x="6350026" y="0"/>
                    </a:lnTo>
                    <a:lnTo>
                      <a:pt x="6350026" y="6350000"/>
                    </a:lnTo>
                    <a:lnTo>
                      <a:pt x="0" y="6350000"/>
                    </a:lnTo>
                    <a:close/>
                  </a:path>
                </a:pathLst>
              </a:custGeom>
              <a:blipFill>
                <a:blip r:embed="rId12"/>
                <a:stretch>
                  <a:fillRect t="-50000"/>
                </a:stretch>
              </a:blipFill>
            </p:spPr>
          </p:sp>
        </p:grpSp>
        <p:grpSp>
          <p:nvGrpSpPr>
            <p:cNvPr id="26" name="Group 26"/>
            <p:cNvGrpSpPr>
              <a:grpSpLocks noChangeAspect="1"/>
            </p:cNvGrpSpPr>
            <p:nvPr/>
          </p:nvGrpSpPr>
          <p:grpSpPr>
            <a:xfrm>
              <a:off x="6953209" y="0"/>
              <a:ext cx="1816092" cy="1816085"/>
              <a:chOff x="0" y="0"/>
              <a:chExt cx="6350025" cy="63500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6350026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26" h="6350000">
                    <a:moveTo>
                      <a:pt x="0" y="0"/>
                    </a:moveTo>
                    <a:lnTo>
                      <a:pt x="6350026" y="0"/>
                    </a:lnTo>
                    <a:lnTo>
                      <a:pt x="6350026" y="6350000"/>
                    </a:lnTo>
                    <a:lnTo>
                      <a:pt x="0" y="6350000"/>
                    </a:lnTo>
                    <a:close/>
                  </a:path>
                </a:pathLst>
              </a:custGeom>
              <a:blipFill>
                <a:blip r:embed="rId13"/>
                <a:stretch>
                  <a:fillRect t="-27006" b="-27006"/>
                </a:stretch>
              </a:blipFill>
            </p:spPr>
          </p:sp>
        </p:grpSp>
        <p:grpSp>
          <p:nvGrpSpPr>
            <p:cNvPr id="28" name="Group 28"/>
            <p:cNvGrpSpPr>
              <a:grpSpLocks noChangeAspect="1"/>
            </p:cNvGrpSpPr>
            <p:nvPr/>
          </p:nvGrpSpPr>
          <p:grpSpPr>
            <a:xfrm>
              <a:off x="9264601" y="0"/>
              <a:ext cx="1816092" cy="1816085"/>
              <a:chOff x="0" y="0"/>
              <a:chExt cx="6350025" cy="63500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6350026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26" h="6350000">
                    <a:moveTo>
                      <a:pt x="0" y="0"/>
                    </a:moveTo>
                    <a:lnTo>
                      <a:pt x="6350026" y="0"/>
                    </a:lnTo>
                    <a:lnTo>
                      <a:pt x="6350026" y="6350000"/>
                    </a:lnTo>
                    <a:lnTo>
                      <a:pt x="0" y="6350000"/>
                    </a:lnTo>
                    <a:close/>
                  </a:path>
                </a:pathLst>
              </a:custGeom>
              <a:blipFill>
                <a:blip r:embed="rId14"/>
                <a:stretch>
                  <a:fillRect t="-36428" b="-18071"/>
                </a:stretch>
              </a:blipFill>
            </p:spPr>
          </p:sp>
        </p:grpSp>
      </p:grpSp>
      <p:sp>
        <p:nvSpPr>
          <p:cNvPr id="31" name="TextBox 31"/>
          <p:cNvSpPr txBox="1"/>
          <p:nvPr/>
        </p:nvSpPr>
        <p:spPr>
          <a:xfrm>
            <a:off x="2071688" y="306536"/>
            <a:ext cx="14144625" cy="4744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46"/>
              </a:lnSpc>
            </a:pPr>
            <a:r>
              <a:rPr lang="en-US" sz="3375" spc="506" dirty="0">
                <a:solidFill>
                  <a:srgbClr val="FFFFFF"/>
                </a:solidFill>
                <a:latin typeface="Muli Bold Italics"/>
              </a:rPr>
              <a:t>PROBLEM GAMBLING RESOURCES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033736" y="1171112"/>
            <a:ext cx="4220528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8"/>
              </a:lnSpc>
            </a:pPr>
            <a:r>
              <a:rPr lang="en-US" sz="2531" spc="125" dirty="0">
                <a:solidFill>
                  <a:srgbClr val="444444"/>
                </a:solidFill>
                <a:latin typeface="Muli Bold"/>
              </a:rPr>
              <a:t>PODCASTS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033736" y="6998953"/>
            <a:ext cx="4220528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8"/>
              </a:lnSpc>
            </a:pPr>
            <a:r>
              <a:rPr lang="en-US" sz="2531" spc="125" dirty="0">
                <a:solidFill>
                  <a:srgbClr val="444444"/>
                </a:solidFill>
                <a:latin typeface="Muli Bold"/>
              </a:rPr>
              <a:t>BOOKS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40939" y="5960057"/>
            <a:ext cx="10676501" cy="10676501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E17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225933" y="2605738"/>
            <a:ext cx="4208463" cy="538291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330164" y="4760039"/>
            <a:ext cx="3881778" cy="505919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785721" y="4906229"/>
            <a:ext cx="4042596" cy="540980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29595">
            <a:off x="15434395" y="3219291"/>
            <a:ext cx="2563117" cy="2348747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028700" y="1028700"/>
            <a:ext cx="12379241" cy="2559739"/>
            <a:chOff x="0" y="0"/>
            <a:chExt cx="16505654" cy="3412985"/>
          </a:xfrm>
        </p:grpSpPr>
        <p:sp>
          <p:nvSpPr>
            <p:cNvPr id="9" name="TextBox 9"/>
            <p:cNvSpPr txBox="1"/>
            <p:nvPr/>
          </p:nvSpPr>
          <p:spPr>
            <a:xfrm>
              <a:off x="0" y="0"/>
              <a:ext cx="16505654" cy="1778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559"/>
                </a:lnSpc>
              </a:pPr>
              <a:r>
                <a:rPr lang="en-US" sz="8799" dirty="0">
                  <a:solidFill>
                    <a:srgbClr val="6C0147"/>
                  </a:solidFill>
                  <a:latin typeface="Muli Bold"/>
                </a:rPr>
                <a:t>Friendly Reminders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2114410"/>
              <a:ext cx="11912900" cy="12985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00"/>
                </a:lnSpc>
              </a:pPr>
              <a:r>
                <a:rPr lang="en-US" sz="3000" dirty="0">
                  <a:solidFill>
                    <a:srgbClr val="6C0147"/>
                  </a:solidFill>
                  <a:latin typeface="Muli Bold Bold"/>
                </a:rPr>
                <a:t>While waiting for others to come in, here are some rules and reminders to keep in mind.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28700" y="4852153"/>
            <a:ext cx="715885" cy="715885"/>
            <a:chOff x="0" y="0"/>
            <a:chExt cx="954513" cy="954513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954513" cy="954513"/>
              <a:chOff x="0" y="0"/>
              <a:chExt cx="6350000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6C0147"/>
              </a:solidFill>
            </p:spPr>
          </p:sp>
        </p:grpSp>
        <p:sp>
          <p:nvSpPr>
            <p:cNvPr id="14" name="TextBox 14"/>
            <p:cNvSpPr txBox="1"/>
            <p:nvPr/>
          </p:nvSpPr>
          <p:spPr>
            <a:xfrm>
              <a:off x="110949" y="116894"/>
              <a:ext cx="732615" cy="685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r>
                <a:rPr lang="en-US" sz="3000">
                  <a:solidFill>
                    <a:srgbClr val="FFFFFF"/>
                  </a:solidFill>
                  <a:latin typeface="Codec Pro Bold"/>
                </a:rPr>
                <a:t>1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2061614" y="4686221"/>
            <a:ext cx="6693080" cy="967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99"/>
              </a:lnSpc>
            </a:pPr>
            <a:r>
              <a:rPr lang="en-US" sz="2999" dirty="0">
                <a:solidFill>
                  <a:srgbClr val="6C0147"/>
                </a:solidFill>
                <a:latin typeface="Muli Regular" panose="00000500000000000000" pitchFamily="2" charset="0"/>
              </a:rPr>
              <a:t>Please have camera on and use interactive tools throughout session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028700" y="6651227"/>
            <a:ext cx="715885" cy="715885"/>
            <a:chOff x="0" y="0"/>
            <a:chExt cx="954513" cy="954513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954513" cy="954513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6C0147"/>
              </a:solidFill>
            </p:spPr>
          </p:sp>
        </p:grpSp>
        <p:sp>
          <p:nvSpPr>
            <p:cNvPr id="19" name="TextBox 19"/>
            <p:cNvSpPr txBox="1"/>
            <p:nvPr/>
          </p:nvSpPr>
          <p:spPr>
            <a:xfrm>
              <a:off x="110949" y="116894"/>
              <a:ext cx="732615" cy="685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r>
                <a:rPr lang="en-US" sz="3000">
                  <a:solidFill>
                    <a:srgbClr val="FFFFFF"/>
                  </a:solidFill>
                  <a:latin typeface="Codec Pro Bold"/>
                </a:rPr>
                <a:t>2</a:t>
              </a: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2061614" y="6500693"/>
            <a:ext cx="6693080" cy="967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99"/>
              </a:lnSpc>
            </a:pPr>
            <a:r>
              <a:rPr lang="en-US" sz="2999" dirty="0">
                <a:solidFill>
                  <a:srgbClr val="6C0147"/>
                </a:solidFill>
                <a:latin typeface="Muli Regular" panose="00000500000000000000" pitchFamily="2" charset="0"/>
              </a:rPr>
              <a:t>Feel free to type your questions</a:t>
            </a:r>
          </a:p>
          <a:p>
            <a:pPr>
              <a:lnSpc>
                <a:spcPts val="3899"/>
              </a:lnSpc>
            </a:pPr>
            <a:r>
              <a:rPr lang="en-US" sz="2999" dirty="0">
                <a:solidFill>
                  <a:srgbClr val="6C0147"/>
                </a:solidFill>
                <a:latin typeface="Muli Regular" panose="00000500000000000000" pitchFamily="2" charset="0"/>
              </a:rPr>
              <a:t>in the chat box.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028700" y="8465700"/>
            <a:ext cx="715885" cy="715885"/>
            <a:chOff x="0" y="0"/>
            <a:chExt cx="954513" cy="954513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954513" cy="954513"/>
              <a:chOff x="0" y="0"/>
              <a:chExt cx="6350000" cy="63500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6C0147"/>
              </a:solidFill>
            </p:spPr>
          </p:sp>
        </p:grpSp>
        <p:sp>
          <p:nvSpPr>
            <p:cNvPr id="24" name="TextBox 24"/>
            <p:cNvSpPr txBox="1"/>
            <p:nvPr/>
          </p:nvSpPr>
          <p:spPr>
            <a:xfrm>
              <a:off x="110949" y="116894"/>
              <a:ext cx="732615" cy="685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r>
                <a:rPr lang="en-US" sz="3000">
                  <a:solidFill>
                    <a:srgbClr val="FFFFFF"/>
                  </a:solidFill>
                  <a:latin typeface="Codec Pro Bold"/>
                </a:rPr>
                <a:t>3</a:t>
              </a:r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2061614" y="8315166"/>
            <a:ext cx="6693080" cy="967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99"/>
              </a:lnSpc>
            </a:pPr>
            <a:r>
              <a:rPr lang="en-US" sz="2999" dirty="0">
                <a:solidFill>
                  <a:srgbClr val="6C0147"/>
                </a:solidFill>
                <a:latin typeface="Muli Regular" panose="00000500000000000000" pitchFamily="2" charset="0"/>
              </a:rPr>
              <a:t>No need to wait with questions we are discussing as we go.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1"/>
          <p:cNvSpPr txBox="1"/>
          <p:nvPr/>
        </p:nvSpPr>
        <p:spPr>
          <a:xfrm>
            <a:off x="2071688" y="306536"/>
            <a:ext cx="14144625" cy="4744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46"/>
              </a:lnSpc>
            </a:pPr>
            <a:r>
              <a:rPr lang="en-US" sz="3375" spc="506" dirty="0">
                <a:solidFill>
                  <a:srgbClr val="FFFFFF"/>
                </a:solidFill>
                <a:latin typeface="Muli Bold Italics"/>
              </a:rPr>
              <a:t>PROBLEM GAMBLING RESOURCES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6017407" y="4601349"/>
            <a:ext cx="7253764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38"/>
              </a:lnSpc>
            </a:pPr>
            <a:r>
              <a:rPr lang="en-US" sz="2531" spc="125" dirty="0">
                <a:solidFill>
                  <a:srgbClr val="444444"/>
                </a:solidFill>
                <a:latin typeface="Muli Bold"/>
              </a:rPr>
              <a:t>SUPPORT GROUP WEBSITES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286BBAE-4449-D25E-016F-BFA6625698C9}"/>
              </a:ext>
            </a:extLst>
          </p:cNvPr>
          <p:cNvSpPr txBox="1"/>
          <p:nvPr/>
        </p:nvSpPr>
        <p:spPr>
          <a:xfrm>
            <a:off x="4801328" y="1783482"/>
            <a:ext cx="9685922" cy="2429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31" dirty="0">
                <a:hlinkClick r:id="rId2"/>
              </a:rPr>
              <a:t>Gambling Addiction &amp; Recovery – 1</a:t>
            </a:r>
            <a:endParaRPr lang="en-US" sz="2531" dirty="0"/>
          </a:p>
          <a:p>
            <a:pPr algn="ctr"/>
            <a:r>
              <a:rPr lang="en-US" sz="2531" dirty="0">
                <a:hlinkClick r:id="rId3"/>
              </a:rPr>
              <a:t>Gambling Addiction &amp; Recover – 2</a:t>
            </a:r>
            <a:endParaRPr lang="en-US" sz="2531" dirty="0"/>
          </a:p>
          <a:p>
            <a:pPr algn="ctr"/>
            <a:r>
              <a:rPr lang="en-US" sz="2531" dirty="0">
                <a:hlinkClick r:id="rId4"/>
              </a:rPr>
              <a:t>Recovery Road Online</a:t>
            </a:r>
            <a:endParaRPr lang="en-US" sz="2531" dirty="0"/>
          </a:p>
          <a:p>
            <a:pPr algn="ctr"/>
            <a:r>
              <a:rPr lang="en-US" sz="2531" dirty="0">
                <a:hlinkClick r:id="rId5" action="ppaction://hlinkfile"/>
              </a:rPr>
              <a:t>Broke Girl Society</a:t>
            </a:r>
            <a:endParaRPr lang="en-US" sz="2531" dirty="0"/>
          </a:p>
          <a:p>
            <a:pPr algn="ctr"/>
            <a:r>
              <a:rPr lang="en-US" sz="2531" dirty="0">
                <a:hlinkClick r:id="rId6"/>
              </a:rPr>
              <a:t>Women Gamblers in Recovery</a:t>
            </a:r>
            <a:endParaRPr lang="en-US" sz="2531" dirty="0"/>
          </a:p>
          <a:p>
            <a:pPr algn="ctr"/>
            <a:r>
              <a:rPr lang="en-US" sz="2531" dirty="0">
                <a:hlinkClick r:id="rId7"/>
              </a:rPr>
              <a:t>Recovery Road Online Women’s Group</a:t>
            </a:r>
            <a:endParaRPr lang="en-US" sz="2531" dirty="0"/>
          </a:p>
        </p:txBody>
      </p:sp>
      <p:sp>
        <p:nvSpPr>
          <p:cNvPr id="2" name="TextBox 32">
            <a:extLst>
              <a:ext uri="{FF2B5EF4-FFF2-40B4-BE49-F238E27FC236}">
                <a16:creationId xmlns:a16="http://schemas.microsoft.com/office/drawing/2014/main" id="{3DCBB875-D6B3-BC46-F155-D4C79A1C48AD}"/>
              </a:ext>
            </a:extLst>
          </p:cNvPr>
          <p:cNvSpPr txBox="1"/>
          <p:nvPr/>
        </p:nvSpPr>
        <p:spPr>
          <a:xfrm>
            <a:off x="6037072" y="1336210"/>
            <a:ext cx="7253764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38"/>
              </a:lnSpc>
            </a:pPr>
            <a:r>
              <a:rPr lang="en-US" sz="2531" spc="125" dirty="0">
                <a:solidFill>
                  <a:srgbClr val="444444"/>
                </a:solidFill>
                <a:latin typeface="Muli Bold"/>
              </a:rPr>
              <a:t>FACEBOOK GROUPS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3A6571-3EF5-A7CD-517F-CFD2AD7F00B4}"/>
              </a:ext>
            </a:extLst>
          </p:cNvPr>
          <p:cNvSpPr txBox="1"/>
          <p:nvPr/>
        </p:nvSpPr>
        <p:spPr>
          <a:xfrm>
            <a:off x="5072289" y="4898888"/>
            <a:ext cx="9144000" cy="3208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531"/>
            </a:lvl1pPr>
          </a:lstStyle>
          <a:p>
            <a:r>
              <a:rPr lang="en-US" dirty="0">
                <a:hlinkClick r:id="rId8"/>
              </a:rPr>
              <a:t>Gamblers Anonymous</a:t>
            </a:r>
            <a:endParaRPr lang="en-US" dirty="0"/>
          </a:p>
          <a:p>
            <a:r>
              <a:rPr lang="en-US" dirty="0">
                <a:hlinkClick r:id="rId9"/>
              </a:rPr>
              <a:t>Gamblers In Recovery</a:t>
            </a:r>
            <a:endParaRPr lang="en-US" dirty="0"/>
          </a:p>
          <a:p>
            <a:r>
              <a:rPr lang="en-US" dirty="0">
                <a:hlinkClick r:id="rId10"/>
              </a:rPr>
              <a:t>Recovery Road</a:t>
            </a:r>
            <a:endParaRPr lang="en-US" dirty="0"/>
          </a:p>
          <a:p>
            <a:r>
              <a:rPr lang="en-US" dirty="0">
                <a:hlinkClick r:id="rId11"/>
              </a:rPr>
              <a:t>Recovery Dharma</a:t>
            </a:r>
            <a:endParaRPr lang="en-US" dirty="0"/>
          </a:p>
          <a:p>
            <a:r>
              <a:rPr lang="en-US" dirty="0">
                <a:hlinkClick r:id="rId12"/>
              </a:rPr>
              <a:t>Celebrate Recovery</a:t>
            </a:r>
            <a:endParaRPr lang="en-US" dirty="0"/>
          </a:p>
          <a:p>
            <a:r>
              <a:rPr lang="en-US" dirty="0">
                <a:hlinkClick r:id="rId13"/>
              </a:rPr>
              <a:t>Smart Recovery</a:t>
            </a:r>
            <a:endParaRPr lang="en-US" dirty="0"/>
          </a:p>
          <a:p>
            <a:r>
              <a:rPr lang="en-US" dirty="0">
                <a:hlinkClick r:id="rId14"/>
              </a:rPr>
              <a:t>Game Quitters</a:t>
            </a:r>
            <a:endParaRPr lang="en-US" dirty="0"/>
          </a:p>
          <a:p>
            <a:r>
              <a:rPr lang="en-US" dirty="0">
                <a:hlinkClick r:id="rId15"/>
              </a:rPr>
              <a:t>Gam Anon</a:t>
            </a:r>
            <a:endParaRPr lang="en-US" dirty="0"/>
          </a:p>
        </p:txBody>
      </p:sp>
      <p:sp>
        <p:nvSpPr>
          <p:cNvPr id="5" name="TextBox 32">
            <a:extLst>
              <a:ext uri="{FF2B5EF4-FFF2-40B4-BE49-F238E27FC236}">
                <a16:creationId xmlns:a16="http://schemas.microsoft.com/office/drawing/2014/main" id="{D96B2B23-85D7-4ED2-0197-7B77DCCE0C30}"/>
              </a:ext>
            </a:extLst>
          </p:cNvPr>
          <p:cNvSpPr txBox="1"/>
          <p:nvPr/>
        </p:nvSpPr>
        <p:spPr>
          <a:xfrm>
            <a:off x="6017407" y="8403760"/>
            <a:ext cx="7253764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38"/>
              </a:lnSpc>
            </a:pPr>
            <a:r>
              <a:rPr lang="en-US" sz="2531" spc="125" dirty="0">
                <a:solidFill>
                  <a:srgbClr val="444444"/>
                </a:solidFill>
                <a:latin typeface="Muli Bold"/>
              </a:rPr>
              <a:t>EDUCATIONAL SITES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EA6ABA-86B3-58E4-5BC3-048FF234DDB3}"/>
              </a:ext>
            </a:extLst>
          </p:cNvPr>
          <p:cNvSpPr txBox="1"/>
          <p:nvPr/>
        </p:nvSpPr>
        <p:spPr>
          <a:xfrm>
            <a:off x="5210515" y="8950790"/>
            <a:ext cx="9144000" cy="871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531"/>
            </a:lvl1pPr>
          </a:lstStyle>
          <a:p>
            <a:r>
              <a:rPr lang="en-US" dirty="0">
                <a:hlinkClick r:id="rId16"/>
              </a:rPr>
              <a:t>National Council on Problem Gambling</a:t>
            </a:r>
            <a:endParaRPr lang="en-US" dirty="0"/>
          </a:p>
          <a:p>
            <a:r>
              <a:rPr lang="en-US" dirty="0">
                <a:hlinkClick r:id="rId17"/>
              </a:rPr>
              <a:t>Parents Gaming Glossary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6262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 descr="&quot;&quot;">
            <a:extLst>
              <a:ext uri="{FF2B5EF4-FFF2-40B4-BE49-F238E27FC236}">
                <a16:creationId xmlns:a16="http://schemas.microsoft.com/office/drawing/2014/main" id="{91F3B55C-D379-475E-9FC8-1AFE0AD79AD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ltGray">
          <a:xfrm>
            <a:off x="504825" y="466725"/>
            <a:ext cx="6498432" cy="927020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9811" name="Title 1">
            <a:extLst>
              <a:ext uri="{FF2B5EF4-FFF2-40B4-BE49-F238E27FC236}">
                <a16:creationId xmlns:a16="http://schemas.microsoft.com/office/drawing/2014/main" id="{41AC9C62-0745-4574-B046-5B2FDFBE53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1563" y="528638"/>
            <a:ext cx="5214938" cy="2300288"/>
          </a:xfrm>
        </p:spPr>
        <p:txBody>
          <a:bodyPr/>
          <a:lstStyle/>
          <a:p>
            <a:pPr algn="ctr"/>
            <a:r>
              <a:rPr lang="en-US" altLang="en-US" sz="7200" b="1">
                <a:solidFill>
                  <a:srgbClr val="FFFFFF"/>
                </a:solidFill>
              </a:rPr>
              <a:t>Help is Available</a:t>
            </a:r>
            <a:endParaRPr lang="en-US" altLang="en-US" sz="7200">
              <a:solidFill>
                <a:srgbClr val="FFFFFF"/>
              </a:solidFill>
              <a:cs typeface="Calibri Light" panose="020F0302020204030204" pitchFamily="34" charset="0"/>
            </a:endParaRPr>
          </a:p>
        </p:txBody>
      </p:sp>
      <p:pic>
        <p:nvPicPr>
          <p:cNvPr id="119812" name="Picture 3">
            <a:extLst>
              <a:ext uri="{FF2B5EF4-FFF2-40B4-BE49-F238E27FC236}">
                <a16:creationId xmlns:a16="http://schemas.microsoft.com/office/drawing/2014/main" id="{0D36311F-55D9-4087-B6C0-C4D237BE2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92"/>
          <a:stretch>
            <a:fillRect/>
          </a:stretch>
        </p:blipFill>
        <p:spPr bwMode="auto">
          <a:xfrm>
            <a:off x="7731920" y="1373982"/>
            <a:ext cx="9829800" cy="7550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>
            <a:hlinkClick r:id="" action="ppaction://media"/>
            <a:extLst>
              <a:ext uri="{FF2B5EF4-FFF2-40B4-BE49-F238E27FC236}">
                <a16:creationId xmlns:a16="http://schemas.microsoft.com/office/drawing/2014/main" id="{2766C3A4-123F-473E-8EA7-2E076335C35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814388" y="3600450"/>
            <a:ext cx="577215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6101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CE9D7-92BC-4002-BEB2-16C9A8A43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377" y="641330"/>
            <a:ext cx="6280635" cy="8389533"/>
          </a:xfrm>
        </p:spPr>
        <p:txBody>
          <a:bodyPr>
            <a:normAutofit/>
          </a:bodyPr>
          <a:lstStyle/>
          <a:p>
            <a:r>
              <a:rPr lang="en-US" sz="10200" dirty="0">
                <a:latin typeface="Muli Bold" panose="020B0604020202020204" charset="0"/>
                <a:cs typeface="Calibri Light"/>
              </a:rPr>
              <a:t>More</a:t>
            </a:r>
            <a:br>
              <a:rPr lang="en-US" sz="10200" dirty="0">
                <a:cs typeface="Calibri Light"/>
              </a:rPr>
            </a:br>
            <a:r>
              <a:rPr lang="en-US" sz="10200" dirty="0">
                <a:cs typeface="Calibri Light"/>
              </a:rPr>
              <a:t>Regional Resources: Gambling</a:t>
            </a:r>
          </a:p>
        </p:txBody>
      </p: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9CAB6721-0CF5-49CA-A1E2-420DD945C0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9767250"/>
              </p:ext>
            </p:extLst>
          </p:nvPr>
        </p:nvGraphicFramePr>
        <p:xfrm>
          <a:off x="7620000" y="646842"/>
          <a:ext cx="9367898" cy="83840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789058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8281" y="628412"/>
            <a:ext cx="7509504" cy="1988345"/>
          </a:xfrm>
        </p:spPr>
        <p:txBody>
          <a:bodyPr>
            <a:normAutofit/>
          </a:bodyPr>
          <a:lstStyle/>
          <a:p>
            <a:r>
              <a:rPr lang="en-US" sz="5550"/>
              <a:t>DMHAS Problem Gambling Services Team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9259173" cy="10287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8D44E42-C462-4105-BC86-FE75B4E3C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9036231" cy="1028700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44319" y="2829527"/>
            <a:ext cx="8118276" cy="4772526"/>
          </a:xfrm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buNone/>
            </a:pPr>
            <a:r>
              <a:rPr lang="en-US" sz="3600">
                <a:cs typeface="Calibri" panose="020F0502020204030204"/>
              </a:rPr>
              <a:t>Jeremy Wampler   </a:t>
            </a:r>
          </a:p>
          <a:p>
            <a:pPr marL="0" indent="0">
              <a:buNone/>
            </a:pPr>
            <a:r>
              <a:rPr lang="en-US" sz="3600">
                <a:ea typeface="+mn-lt"/>
                <a:cs typeface="+mn-lt"/>
                <a:hlinkClick r:id="rId2"/>
              </a:rPr>
              <a:t>Jeremy.Wampler@ct.gov</a:t>
            </a:r>
            <a:r>
              <a:rPr lang="en-US" sz="3600">
                <a:ea typeface="+mn-lt"/>
                <a:cs typeface="+mn-lt"/>
              </a:rPr>
              <a:t>     </a:t>
            </a:r>
            <a:r>
              <a:rPr lang="en-US" sz="3600">
                <a:cs typeface="Calibri" panose="020F0502020204030204"/>
              </a:rPr>
              <a:t>  </a:t>
            </a:r>
          </a:p>
          <a:p>
            <a:pPr marL="0" indent="0">
              <a:buNone/>
            </a:pPr>
            <a:r>
              <a:rPr lang="en-US" sz="3600" err="1">
                <a:cs typeface="Calibri" panose="020F0502020204030204"/>
              </a:rPr>
              <a:t>Fiorigio</a:t>
            </a:r>
            <a:r>
              <a:rPr lang="en-US" sz="3600">
                <a:cs typeface="Calibri" panose="020F0502020204030204"/>
              </a:rPr>
              <a:t> (Fred) Fetta   </a:t>
            </a:r>
            <a:endParaRPr lang="en-US"/>
          </a:p>
          <a:p>
            <a:pPr marL="0" indent="0">
              <a:buNone/>
            </a:pPr>
            <a:r>
              <a:rPr lang="en-US" sz="3600">
                <a:cs typeface="Calibri" panose="020F0502020204030204"/>
                <a:hlinkClick r:id="rId3"/>
              </a:rPr>
              <a:t>Fiorigio.Fetta@ct.gov</a:t>
            </a:r>
            <a:endParaRPr lang="en-US" sz="3600">
              <a:cs typeface="Calibri" panose="020F0502020204030204"/>
            </a:endParaRPr>
          </a:p>
          <a:p>
            <a:pPr marL="0" indent="0">
              <a:buNone/>
            </a:pPr>
            <a:r>
              <a:rPr lang="en-US" sz="3600">
                <a:cs typeface="Calibri" panose="020F0502020204030204"/>
              </a:rPr>
              <a:t>Haley Brown</a:t>
            </a:r>
          </a:p>
          <a:p>
            <a:pPr marL="0" indent="0">
              <a:buNone/>
            </a:pPr>
            <a:r>
              <a:rPr lang="en-US" sz="3600">
                <a:cs typeface="Calibri" panose="020F0502020204030204"/>
                <a:hlinkClick r:id="rId4"/>
              </a:rPr>
              <a:t>Haley.Brown@ct.gov</a:t>
            </a:r>
            <a:endParaRPr lang="en-US" sz="3600">
              <a:cs typeface="Calibri" panose="020F0502020204030204"/>
            </a:endParaRPr>
          </a:p>
          <a:p>
            <a:pPr marL="0" indent="0">
              <a:buNone/>
            </a:pPr>
            <a:r>
              <a:rPr lang="en-US" sz="3600">
                <a:cs typeface="Calibri" panose="020F0502020204030204"/>
              </a:rPr>
              <a:t>Kelly Leppard</a:t>
            </a:r>
          </a:p>
          <a:p>
            <a:pPr marL="0" indent="0">
              <a:buNone/>
            </a:pPr>
            <a:r>
              <a:rPr lang="en-US" sz="3600">
                <a:cs typeface="Calibri" panose="020F0502020204030204"/>
                <a:hlinkClick r:id="rId5"/>
              </a:rPr>
              <a:t>Kelly.Leppard@ct.gov</a:t>
            </a:r>
            <a:endParaRPr lang="en-US" sz="3600">
              <a:cs typeface="Calibri" panose="020F0502020204030204"/>
            </a:endParaRPr>
          </a:p>
          <a:p>
            <a:pPr marL="0" indent="0">
              <a:buNone/>
            </a:pPr>
            <a:endParaRPr lang="en-US" sz="2700">
              <a:cs typeface="Calibri" panose="020F0502020204030204"/>
            </a:endParaRPr>
          </a:p>
        </p:txBody>
      </p:sp>
      <p:pic>
        <p:nvPicPr>
          <p:cNvPr id="6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F36DE2F-291A-54FC-A81D-55CB674662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2032775" y="2865276"/>
            <a:ext cx="4773152" cy="3102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01401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9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957773" y="958920"/>
            <a:ext cx="10287000" cy="836916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13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589809" y="592809"/>
            <a:ext cx="9519314" cy="836412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15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293361" y="4228451"/>
            <a:ext cx="3752969" cy="836412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7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7503" y="1279190"/>
            <a:ext cx="10287002" cy="7728618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1228130" y="1692746"/>
            <a:ext cx="6477455" cy="6477455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7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1375FC-831C-44BD-BF6A-83A835818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269" y="3462410"/>
            <a:ext cx="6345150" cy="2624918"/>
          </a:xfrm>
        </p:spPr>
        <p:txBody>
          <a:bodyPr vert="horz" lIns="137160" tIns="68580" rIns="137160" bIns="68580" rtlCol="0" anchor="b">
            <a:normAutofit/>
          </a:bodyPr>
          <a:lstStyle/>
          <a:p>
            <a:pPr algn="ctr"/>
            <a:r>
              <a:rPr lang="en-US" sz="6000" b="1" dirty="0">
                <a:solidFill>
                  <a:srgbClr val="FFFFFF"/>
                </a:solidFill>
              </a:rPr>
              <a:t>Gambling Recovery Support Services in Connecticut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F8DB3F-2DFA-4729-A212-799811546573}"/>
              </a:ext>
            </a:extLst>
          </p:cNvPr>
          <p:cNvSpPr txBox="1"/>
          <p:nvPr/>
        </p:nvSpPr>
        <p:spPr>
          <a:xfrm>
            <a:off x="8949810" y="385763"/>
            <a:ext cx="9166740" cy="9658349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lnSpcReduction="10000"/>
          </a:bodyPr>
          <a:lstStyle/>
          <a:p>
            <a:pPr algn="ctr" defTabSz="1371600">
              <a:lnSpc>
                <a:spcPct val="90000"/>
              </a:lnSpc>
              <a:spcAft>
                <a:spcPts val="900"/>
              </a:spcAft>
              <a:defRPr/>
            </a:pPr>
            <a:r>
              <a:rPr lang="en-US" sz="2700" b="1" spc="15" dirty="0">
                <a:solidFill>
                  <a:prstClr val="black"/>
                </a:solidFill>
                <a:latin typeface="Calibri" panose="020F0502020204030204"/>
              </a:rPr>
              <a:t>Gambling Recovery Support Services is an opportunity available to Bettor Choice participants, individuals in recovery, and those affected by problem gambling to connect with a person in recovery with lived experience with gambling.</a:t>
            </a:r>
            <a:endParaRPr lang="en-US" sz="2700" dirty="0">
              <a:solidFill>
                <a:prstClr val="black"/>
              </a:solidFill>
              <a:latin typeface="Calibri" panose="020F0502020204030204"/>
            </a:endParaRPr>
          </a:p>
          <a:p>
            <a:pPr indent="-342900" algn="ctr" defTabSz="1371600">
              <a:lnSpc>
                <a:spcPct val="90000"/>
              </a:lnSpc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endParaRPr lang="en-US" sz="2700" spc="15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1371600">
              <a:lnSpc>
                <a:spcPct val="90000"/>
              </a:lnSpc>
              <a:spcAft>
                <a:spcPts val="900"/>
              </a:spcAft>
              <a:defRPr/>
            </a:pPr>
            <a:r>
              <a:rPr lang="en-US" sz="2700" spc="15" dirty="0">
                <a:solidFill>
                  <a:prstClr val="black"/>
                </a:solidFill>
                <a:latin typeface="Calibri" panose="020F0502020204030204"/>
              </a:rPr>
              <a:t>Connecticut Recovery Support Specialists are available to provide gambling outreach, resources, educational training opportunities, and recovery speakers for your upcoming meetings or events. </a:t>
            </a:r>
          </a:p>
          <a:p>
            <a:pPr indent="-342900" defTabSz="1371600">
              <a:lnSpc>
                <a:spcPct val="90000"/>
              </a:lnSpc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endParaRPr lang="en-US" sz="2700" spc="15" dirty="0">
              <a:solidFill>
                <a:prstClr val="black"/>
              </a:solidFill>
              <a:latin typeface="Calibri" panose="020F0502020204030204"/>
            </a:endParaRPr>
          </a:p>
          <a:p>
            <a:pPr marL="428625" indent="-342900" defTabSz="1371600">
              <a:lnSpc>
                <a:spcPct val="90000"/>
              </a:lnSpc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Speakers Bureau</a:t>
            </a:r>
          </a:p>
          <a:p>
            <a:pPr marL="428625" indent="-342900" defTabSz="1371600">
              <a:lnSpc>
                <a:spcPct val="90000"/>
              </a:lnSpc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Scholarships for Recovery Coach Academy and Recovery Support Specialist Training with Advocacy Unlimited</a:t>
            </a:r>
          </a:p>
          <a:p>
            <a:pPr marL="428625" indent="-342900" defTabSz="1371600">
              <a:lnSpc>
                <a:spcPct val="90000"/>
              </a:lnSpc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Link treatment and recovery support services</a:t>
            </a:r>
          </a:p>
          <a:p>
            <a:pPr marL="428625" indent="-342900" defTabSz="1371600">
              <a:lnSpc>
                <a:spcPct val="90000"/>
              </a:lnSpc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Provide Training for Behavioral Health Agencies</a:t>
            </a:r>
          </a:p>
          <a:p>
            <a:pPr algn="ctr" defTabSz="1371600">
              <a:lnSpc>
                <a:spcPct val="90000"/>
              </a:lnSpc>
              <a:spcAft>
                <a:spcPts val="900"/>
              </a:spcAft>
              <a:defRPr/>
            </a:pPr>
            <a:endParaRPr lang="en-US" sz="2700" b="1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1371600">
              <a:lnSpc>
                <a:spcPct val="90000"/>
              </a:lnSpc>
              <a:spcAft>
                <a:spcPts val="900"/>
              </a:spcAft>
              <a:defRPr/>
            </a:pP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Please contact Stephen Matos for more information at 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  <a:hlinkClick r:id="rId2" action="ppaction://hlinkfile"/>
              </a:rPr>
              <a:t>smatos@mccaonline.com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 or 203-448-0144. </a:t>
            </a:r>
          </a:p>
          <a:p>
            <a:pPr algn="ctr" defTabSz="1371600">
              <a:lnSpc>
                <a:spcPct val="90000"/>
              </a:lnSpc>
              <a:spcAft>
                <a:spcPts val="900"/>
              </a:spcAft>
              <a:defRPr/>
            </a:pPr>
            <a:endParaRPr lang="en-US" sz="2700" b="1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1371600">
              <a:lnSpc>
                <a:spcPct val="90000"/>
              </a:lnSpc>
              <a:spcAft>
                <a:spcPts val="900"/>
              </a:spcAft>
              <a:defRPr/>
            </a:pPr>
            <a:r>
              <a:rPr lang="en-US" sz="2250" dirty="0">
                <a:solidFill>
                  <a:prstClr val="black"/>
                </a:solidFill>
                <a:latin typeface="Calibri" panose="020F0502020204030204"/>
              </a:rPr>
              <a:t>Gambling Recovery Support Services is coordinated by MCCA, Inc through funding from the State of Connecticut’s Department of Mental Health &amp; Addiction Services, Problem Gambling Services Division</a:t>
            </a:r>
          </a:p>
          <a:p>
            <a:pPr marL="428625" indent="-342900" defTabSz="1371600">
              <a:lnSpc>
                <a:spcPct val="90000"/>
              </a:lnSpc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endParaRPr lang="en-US" sz="21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595626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39E7F92-128A-10B2-8253-A097DB0A5A73}"/>
              </a:ext>
            </a:extLst>
          </p:cNvPr>
          <p:cNvSpPr txBox="1"/>
          <p:nvPr/>
        </p:nvSpPr>
        <p:spPr>
          <a:xfrm>
            <a:off x="6172200" y="3934568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dirty="0"/>
              <a:t>THANK YOU!!!</a:t>
            </a:r>
          </a:p>
        </p:txBody>
      </p:sp>
    </p:spTree>
    <p:extLst>
      <p:ext uri="{BB962C8B-B14F-4D97-AF65-F5344CB8AC3E}">
        <p14:creationId xmlns:p14="http://schemas.microsoft.com/office/powerpoint/2010/main" val="1937666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Radioactive with solid fill">
            <a:extLst>
              <a:ext uri="{FF2B5EF4-FFF2-40B4-BE49-F238E27FC236}">
                <a16:creationId xmlns:a16="http://schemas.microsoft.com/office/drawing/2014/main" id="{EDD84865-C60C-36DC-AFC1-BC4706091D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43200" y="4229100"/>
            <a:ext cx="914400" cy="914400"/>
          </a:xfrm>
          <a:prstGeom prst="rect">
            <a:avLst/>
          </a:prstGeom>
        </p:spPr>
      </p:pic>
      <p:pic>
        <p:nvPicPr>
          <p:cNvPr id="4" name="Graphic 3" descr="Radioactive with solid fill">
            <a:extLst>
              <a:ext uri="{FF2B5EF4-FFF2-40B4-BE49-F238E27FC236}">
                <a16:creationId xmlns:a16="http://schemas.microsoft.com/office/drawing/2014/main" id="{3DACBC07-DCFF-CC7E-3568-6999A2EFE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73200" y="4229100"/>
            <a:ext cx="914400" cy="914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ED0723-DA55-D6D4-009D-3808866F379E}"/>
              </a:ext>
            </a:extLst>
          </p:cNvPr>
          <p:cNvSpPr txBox="1"/>
          <p:nvPr/>
        </p:nvSpPr>
        <p:spPr>
          <a:xfrm>
            <a:off x="2209800" y="2000340"/>
            <a:ext cx="13525500" cy="5371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>
              <a:lnSpc>
                <a:spcPts val="6000"/>
              </a:lnSpc>
              <a:spcBef>
                <a:spcPct val="0"/>
              </a:spcBef>
            </a:pPr>
            <a:r>
              <a:rPr lang="en-US" sz="2800" u="none" dirty="0">
                <a:latin typeface="Muli Bold"/>
              </a:rPr>
              <a:t>THIS PRESENTATION CONTAINS IMAGES OF GAMBLING ACTIVITY</a:t>
            </a:r>
          </a:p>
          <a:p>
            <a:pPr marL="0" lvl="0" indent="0" algn="ctr">
              <a:lnSpc>
                <a:spcPts val="6000"/>
              </a:lnSpc>
              <a:spcBef>
                <a:spcPct val="0"/>
              </a:spcBef>
            </a:pPr>
            <a:r>
              <a:rPr lang="en-US" sz="2800" dirty="0">
                <a:latin typeface="Muli Bold"/>
              </a:rPr>
              <a:t>BRIEF MENTION OF SUICIDAL THOUGHTS</a:t>
            </a:r>
          </a:p>
          <a:p>
            <a:pPr marL="0" lvl="0" indent="0" algn="ctr">
              <a:lnSpc>
                <a:spcPts val="6000"/>
              </a:lnSpc>
              <a:spcBef>
                <a:spcPct val="0"/>
              </a:spcBef>
            </a:pPr>
            <a:r>
              <a:rPr lang="en-US" sz="2800" u="none" dirty="0">
                <a:latin typeface="Muli Bold"/>
              </a:rPr>
              <a:t>DISCUSSION OF GAMBLING ACTIVITY</a:t>
            </a:r>
          </a:p>
          <a:p>
            <a:pPr marL="0" lvl="0" indent="0" algn="ctr">
              <a:lnSpc>
                <a:spcPts val="6000"/>
              </a:lnSpc>
              <a:spcBef>
                <a:spcPct val="0"/>
              </a:spcBef>
            </a:pPr>
            <a:r>
              <a:rPr lang="en-US" sz="2800" dirty="0">
                <a:latin typeface="Muli Bold"/>
              </a:rPr>
              <a:t>IMAGES OF GAMBLING ACTIVITY</a:t>
            </a:r>
            <a:endParaRPr lang="en-US" sz="2800" u="none" dirty="0">
              <a:latin typeface="Muli Bold"/>
            </a:endParaRPr>
          </a:p>
          <a:p>
            <a:pPr marL="0" lvl="0" indent="0" algn="ctr">
              <a:lnSpc>
                <a:spcPts val="6000"/>
              </a:lnSpc>
              <a:spcBef>
                <a:spcPct val="0"/>
              </a:spcBef>
            </a:pPr>
            <a:r>
              <a:rPr lang="en-US" sz="2800" u="none" dirty="0">
                <a:latin typeface="Muli Bold"/>
              </a:rPr>
              <a:t>IMAGE OF AL</a:t>
            </a:r>
            <a:r>
              <a:rPr lang="en-US" sz="2800" dirty="0">
                <a:latin typeface="Muli Bold"/>
              </a:rPr>
              <a:t>CHOHOL AND CIGARATTES</a:t>
            </a:r>
          </a:p>
          <a:p>
            <a:pPr marL="0" lvl="0" indent="0" algn="ctr">
              <a:lnSpc>
                <a:spcPts val="6000"/>
              </a:lnSpc>
              <a:spcBef>
                <a:spcPct val="0"/>
              </a:spcBef>
            </a:pPr>
            <a:r>
              <a:rPr lang="en-US" sz="2800" u="none" dirty="0">
                <a:latin typeface="Muli Bold"/>
              </a:rPr>
              <a:t>IF IT DOES NIGHT FEEL RIGHT AN</a:t>
            </a:r>
            <a:r>
              <a:rPr lang="en-US" sz="2800" dirty="0">
                <a:latin typeface="Muli Bold"/>
              </a:rPr>
              <a:t>D SAFE FOR YOU TO STAY THAT’S OKAY PLEASE TAKE A BREAK IF YOU NEED TO</a:t>
            </a:r>
            <a:endParaRPr lang="en-US" sz="2800" u="none" dirty="0">
              <a:latin typeface="Muli Bold"/>
            </a:endParaRPr>
          </a:p>
        </p:txBody>
      </p:sp>
    </p:spTree>
    <p:extLst>
      <p:ext uri="{BB962C8B-B14F-4D97-AF65-F5344CB8AC3E}">
        <p14:creationId xmlns:p14="http://schemas.microsoft.com/office/powerpoint/2010/main" val="780463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352000" y="-2442516"/>
            <a:ext cx="15380780" cy="1859215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4034410" y="4568141"/>
            <a:ext cx="4356731" cy="5718859"/>
          </a:xfrm>
          <a:prstGeom prst="rect">
            <a:avLst/>
          </a:prstGeom>
        </p:spPr>
      </p:pic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8718025" y="1323634"/>
          <a:ext cx="8118053" cy="7699300"/>
        </p:xfrm>
        <a:graphic>
          <a:graphicData uri="http://schemas.openxmlformats.org/drawingml/2006/table">
            <a:tbl>
              <a:tblPr/>
              <a:tblGrid>
                <a:gridCol w="81180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96801">
                <a:tc>
                  <a:txBody>
                    <a:bodyPr/>
                    <a:lstStyle/>
                    <a:p>
                      <a:pPr algn="l">
                        <a:lnSpc>
                          <a:spcPts val="5000"/>
                        </a:lnSpc>
                        <a:defRPr/>
                      </a:pPr>
                      <a:r>
                        <a:rPr lang="en-US" sz="5000" dirty="0">
                          <a:solidFill>
                            <a:srgbClr val="000000"/>
                          </a:solidFill>
                          <a:latin typeface="Muli Regular"/>
                        </a:rPr>
                        <a:t>What we'll discuss</a:t>
                      </a:r>
                      <a:endParaRPr lang="en-US" sz="1100" dirty="0"/>
                    </a:p>
                    <a:p>
                      <a:pPr>
                        <a:lnSpc>
                          <a:spcPts val="5000"/>
                        </a:lnSpc>
                      </a:pPr>
                      <a:r>
                        <a:rPr lang="en-US" sz="5000" dirty="0">
                          <a:solidFill>
                            <a:srgbClr val="000000"/>
                          </a:solidFill>
                          <a:latin typeface="Muli Regular"/>
                        </a:rPr>
                        <a:t>this afternoon</a:t>
                      </a:r>
                    </a:p>
                  </a:txBody>
                  <a:tcPr marL="0" marR="0" marT="0" marB="0" anchor="ctr">
                    <a:lnL w="47625" cap="flat" cmpd="sng" algn="ctr">
                      <a:solidFill>
                        <a:srgbClr val="FFFD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FFFD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FFFD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FFFD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8512">
                <a:tc>
                  <a:txBody>
                    <a:bodyPr/>
                    <a:lstStyle/>
                    <a:p>
                      <a:pPr marL="647700" lvl="1" indent="-323850" algn="l">
                        <a:lnSpc>
                          <a:spcPts val="420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3000" dirty="0">
                          <a:solidFill>
                            <a:srgbClr val="000000"/>
                          </a:solidFill>
                          <a:latin typeface="Muli Regular"/>
                        </a:rPr>
                        <a:t>Introductions</a:t>
                      </a:r>
                      <a:endParaRPr lang="en-US" sz="1100" dirty="0"/>
                    </a:p>
                  </a:txBody>
                  <a:tcPr marL="0" marR="0" marT="0" marB="0" anchor="ctr">
                    <a:lnL w="47625" cap="flat" cmpd="sng" algn="ctr">
                      <a:solidFill>
                        <a:srgbClr val="FFFD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FFFD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FFFD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FFFD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28512">
                <a:tc>
                  <a:txBody>
                    <a:bodyPr/>
                    <a:lstStyle/>
                    <a:p>
                      <a:pPr marL="647700" lvl="1" indent="-323850" algn="l">
                        <a:lnSpc>
                          <a:spcPts val="420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3000" dirty="0">
                          <a:solidFill>
                            <a:srgbClr val="000000"/>
                          </a:solidFill>
                          <a:latin typeface="Muli Regular"/>
                        </a:rPr>
                        <a:t>Who Is a Gambler</a:t>
                      </a:r>
                      <a:endParaRPr lang="en-US" sz="1100" dirty="0"/>
                    </a:p>
                  </a:txBody>
                  <a:tcPr marL="0" marR="0" marT="0" marB="0" anchor="ctr">
                    <a:lnL w="47625" cap="flat" cmpd="sng" algn="ctr">
                      <a:solidFill>
                        <a:srgbClr val="FFFD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FFFD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FFFD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FFFD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8451">
                <a:tc>
                  <a:txBody>
                    <a:bodyPr/>
                    <a:lstStyle/>
                    <a:p>
                      <a:pPr marL="647700" lvl="1" indent="-323850" algn="l">
                        <a:lnSpc>
                          <a:spcPts val="420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Muli Regular"/>
                        </a:rPr>
                        <a:t>Risks for Problem Gambling &amp; Opportunities for Intervention</a:t>
                      </a:r>
                      <a:endParaRPr lang="en-US" sz="1100"/>
                    </a:p>
                  </a:txBody>
                  <a:tcPr marL="0" marR="0" marT="0" marB="0" anchor="ctr">
                    <a:lnL w="47625" cap="flat" cmpd="sng" algn="ctr">
                      <a:solidFill>
                        <a:srgbClr val="FFFD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FFFD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FFFD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FFFD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28512">
                <a:tc>
                  <a:txBody>
                    <a:bodyPr/>
                    <a:lstStyle/>
                    <a:p>
                      <a:pPr marL="647700" lvl="1" indent="-323850" algn="l">
                        <a:lnSpc>
                          <a:spcPts val="420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Muli Regular"/>
                        </a:rPr>
                        <a:t>Personalizing Your Approach to Prevention</a:t>
                      </a:r>
                      <a:endParaRPr lang="en-US" sz="1100"/>
                    </a:p>
                  </a:txBody>
                  <a:tcPr marL="0" marR="0" marT="0" marB="0" anchor="ctr">
                    <a:lnL w="47625" cap="flat" cmpd="sng" algn="ctr">
                      <a:solidFill>
                        <a:srgbClr val="FFFD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FFFD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FFFD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FFFD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28512">
                <a:tc>
                  <a:txBody>
                    <a:bodyPr/>
                    <a:lstStyle/>
                    <a:p>
                      <a:pPr marL="647700" lvl="1" indent="-323850" algn="l">
                        <a:lnSpc>
                          <a:spcPts val="420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3000" dirty="0">
                          <a:solidFill>
                            <a:srgbClr val="000000"/>
                          </a:solidFill>
                          <a:latin typeface="Muli Regular"/>
                        </a:rPr>
                        <a:t>Resources</a:t>
                      </a:r>
                      <a:endParaRPr lang="en-US" sz="1100" dirty="0"/>
                    </a:p>
                  </a:txBody>
                  <a:tcPr marL="0" marR="0" marT="0" marB="0" anchor="ctr">
                    <a:lnL w="47625" cap="flat" cmpd="sng" algn="ctr">
                      <a:solidFill>
                        <a:srgbClr val="FFFD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FFFD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FFFD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FFFD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Box 5"/>
          <p:cNvSpPr txBox="1"/>
          <p:nvPr/>
        </p:nvSpPr>
        <p:spPr>
          <a:xfrm>
            <a:off x="1028700" y="1028700"/>
            <a:ext cx="6011420" cy="2667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559"/>
              </a:lnSpc>
            </a:pPr>
            <a:r>
              <a:rPr lang="en-US" sz="8799">
                <a:solidFill>
                  <a:srgbClr val="FFBE17"/>
                </a:solidFill>
                <a:latin typeface="Muli Bold"/>
              </a:rPr>
              <a:t>Learning Agenda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66830">
            <a:off x="-5410164" y="-1570359"/>
            <a:ext cx="14105105" cy="14105105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028700" y="1383812"/>
            <a:ext cx="6777435" cy="7519376"/>
            <a:chOff x="0" y="0"/>
            <a:chExt cx="5510530" cy="6113780"/>
          </a:xfrm>
        </p:grpSpPr>
        <p:sp>
          <p:nvSpPr>
            <p:cNvPr id="4" name="Freeform 4"/>
            <p:cNvSpPr/>
            <p:nvPr/>
          </p:nvSpPr>
          <p:spPr>
            <a:xfrm>
              <a:off x="45720" y="49530"/>
              <a:ext cx="5420360" cy="6014720"/>
            </a:xfrm>
            <a:custGeom>
              <a:avLst/>
              <a:gdLst/>
              <a:ahLst/>
              <a:cxnLst/>
              <a:rect l="l" t="t" r="r" b="b"/>
              <a:pathLst>
                <a:path w="5420360" h="6014720">
                  <a:moveTo>
                    <a:pt x="5148580" y="3408680"/>
                  </a:moveTo>
                  <a:lnTo>
                    <a:pt x="5149850" y="3406140"/>
                  </a:lnTo>
                  <a:lnTo>
                    <a:pt x="5149850" y="3406140"/>
                  </a:lnTo>
                  <a:cubicBezTo>
                    <a:pt x="5322570" y="3082290"/>
                    <a:pt x="5420360" y="2711450"/>
                    <a:pt x="5420360" y="2319020"/>
                  </a:cubicBezTo>
                  <a:cubicBezTo>
                    <a:pt x="5420360" y="1038860"/>
                    <a:pt x="4381500" y="0"/>
                    <a:pt x="3101340" y="0"/>
                  </a:cubicBezTo>
                  <a:cubicBezTo>
                    <a:pt x="2259330" y="0"/>
                    <a:pt x="1521460" y="449580"/>
                    <a:pt x="1115060" y="1121410"/>
                  </a:cubicBezTo>
                  <a:lnTo>
                    <a:pt x="1115060" y="1121410"/>
                  </a:lnTo>
                  <a:lnTo>
                    <a:pt x="1115060" y="1121410"/>
                  </a:lnTo>
                  <a:cubicBezTo>
                    <a:pt x="1094740" y="1155700"/>
                    <a:pt x="1075690" y="1188720"/>
                    <a:pt x="1056640" y="1224280"/>
                  </a:cubicBezTo>
                  <a:lnTo>
                    <a:pt x="328930" y="2503170"/>
                  </a:lnTo>
                  <a:cubicBezTo>
                    <a:pt x="308610" y="2536190"/>
                    <a:pt x="290830" y="2569210"/>
                    <a:pt x="271780" y="2603500"/>
                  </a:cubicBezTo>
                  <a:lnTo>
                    <a:pt x="271780" y="2604770"/>
                  </a:lnTo>
                  <a:lnTo>
                    <a:pt x="271780" y="2604770"/>
                  </a:lnTo>
                  <a:cubicBezTo>
                    <a:pt x="97790" y="2929890"/>
                    <a:pt x="0" y="3300730"/>
                    <a:pt x="0" y="3695700"/>
                  </a:cubicBezTo>
                  <a:cubicBezTo>
                    <a:pt x="0" y="4975860"/>
                    <a:pt x="1038860" y="6014720"/>
                    <a:pt x="2319020" y="6014720"/>
                  </a:cubicBezTo>
                  <a:cubicBezTo>
                    <a:pt x="3243580" y="6014720"/>
                    <a:pt x="4042410" y="5472430"/>
                    <a:pt x="4414520" y="4688840"/>
                  </a:cubicBezTo>
                  <a:lnTo>
                    <a:pt x="5077460" y="3533140"/>
                  </a:lnTo>
                  <a:cubicBezTo>
                    <a:pt x="5101590" y="3492500"/>
                    <a:pt x="5125720" y="3450590"/>
                    <a:pt x="5148580" y="3408680"/>
                  </a:cubicBezTo>
                  <a:close/>
                </a:path>
              </a:pathLst>
            </a:custGeom>
            <a:blipFill>
              <a:blip r:embed="rId4"/>
              <a:stretch>
                <a:fillRect l="-5482" r="-5482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9993847" y="4930235"/>
            <a:ext cx="7022768" cy="3189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2400" b="0" i="0" u="none" strike="noStrike" dirty="0">
                <a:solidFill>
                  <a:srgbClr val="161F25"/>
                </a:solidFill>
                <a:effectLst/>
                <a:latin typeface="Muli Regular" panose="00000500000000000000" pitchFamily="2" charset="0"/>
              </a:rPr>
              <a:t>Since finding recovery I have become enthusiastic about problem gambling awareness, supporting others in recovery and beyond. I also created a podcast called Ambitious Addicts where I host women in recovery from all addictions and all pathways who join me to share their experience, strength, and hope.</a:t>
            </a:r>
            <a:endParaRPr lang="en-US" sz="2400" dirty="0">
              <a:solidFill>
                <a:srgbClr val="161F25"/>
              </a:solidFill>
              <a:latin typeface="Muli Regular" panose="00000500000000000000" pitchFamily="2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993847" y="1597769"/>
            <a:ext cx="7022768" cy="473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en-US" sz="3000" dirty="0">
                <a:solidFill>
                  <a:srgbClr val="161F25"/>
                </a:solidFill>
                <a:latin typeface="Muli Bold" panose="020B0604020202020204" charset="0"/>
              </a:rPr>
              <a:t>About</a:t>
            </a:r>
            <a:r>
              <a:rPr lang="en-US" sz="3000" dirty="0">
                <a:solidFill>
                  <a:srgbClr val="161F25"/>
                </a:solidFill>
                <a:latin typeface="Codec Pro Bold"/>
              </a:rPr>
              <a:t> </a:t>
            </a:r>
            <a:r>
              <a:rPr lang="en-US" sz="3000" dirty="0">
                <a:solidFill>
                  <a:srgbClr val="161F25"/>
                </a:solidFill>
                <a:latin typeface="Muli Bold" panose="020B0604020202020204" charset="0"/>
              </a:rPr>
              <a:t>the</a:t>
            </a:r>
            <a:r>
              <a:rPr lang="en-US" sz="3000" dirty="0">
                <a:solidFill>
                  <a:srgbClr val="161F25"/>
                </a:solidFill>
                <a:latin typeface="Codec Pro Bold"/>
              </a:rPr>
              <a:t> speaker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993847" y="3595748"/>
            <a:ext cx="7022768" cy="975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en-US" sz="3000" dirty="0">
                <a:solidFill>
                  <a:srgbClr val="161F25"/>
                </a:solidFill>
                <a:latin typeface="Muli Bold" panose="020B0604020202020204" charset="0"/>
              </a:rPr>
              <a:t>I’ve been in recovery from problem gambling disorder since 2016.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993847" y="2479664"/>
            <a:ext cx="7022768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5000" dirty="0">
                <a:solidFill>
                  <a:srgbClr val="161F25"/>
                </a:solidFill>
                <a:latin typeface="Muli Bold" panose="020B0604020202020204" charset="0"/>
              </a:rPr>
              <a:t>I’m Terra Carbert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444570" y="4431898"/>
            <a:ext cx="3484273" cy="45519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411673" y="6530573"/>
            <a:ext cx="4097491" cy="456198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11140" y="5711657"/>
            <a:ext cx="3863814" cy="472244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8700" y="1746816"/>
            <a:ext cx="6781966" cy="1524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>
                <a:solidFill>
                  <a:srgbClr val="6C0147"/>
                </a:solidFill>
                <a:latin typeface="Muli Bold"/>
              </a:rPr>
              <a:t>More Dangerous </a:t>
            </a:r>
          </a:p>
          <a:p>
            <a:pPr algn="ctr">
              <a:lnSpc>
                <a:spcPts val="6000"/>
              </a:lnSpc>
            </a:pPr>
            <a:r>
              <a:rPr lang="en-US" sz="5000">
                <a:solidFill>
                  <a:srgbClr val="6C0147"/>
                </a:solidFill>
                <a:latin typeface="Muli Bold"/>
              </a:rPr>
              <a:t>Than You Might Think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9070054" y="1813491"/>
            <a:ext cx="8189246" cy="5200667"/>
            <a:chOff x="0" y="0"/>
            <a:chExt cx="10918994" cy="6934222"/>
          </a:xfrm>
        </p:grpSpPr>
        <p:sp>
          <p:nvSpPr>
            <p:cNvPr id="7" name="TextBox 7"/>
            <p:cNvSpPr txBox="1"/>
            <p:nvPr/>
          </p:nvSpPr>
          <p:spPr>
            <a:xfrm>
              <a:off x="0" y="2201101"/>
              <a:ext cx="10918994" cy="40146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30"/>
                </a:lnSpc>
              </a:pPr>
              <a:r>
                <a:rPr lang="en-US" sz="3100" dirty="0">
                  <a:solidFill>
                    <a:srgbClr val="6C0147"/>
                  </a:solidFill>
                  <a:latin typeface="Muli Regular"/>
                </a:rPr>
                <a:t>In clinical populations and in treatment services for problem gambling, between 22 and 81 percent of individuals have been found to have suicidal ideations, while between 7 and 30 percent of individuals have had suicide attempts.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10918994" cy="1533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000"/>
                </a:lnSpc>
              </a:pPr>
              <a:r>
                <a:rPr lang="en-US" sz="7500" dirty="0">
                  <a:solidFill>
                    <a:srgbClr val="6C0147"/>
                  </a:solidFill>
                  <a:latin typeface="Muli Bold"/>
                </a:rPr>
                <a:t>High Suicide Risk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6758963"/>
              <a:ext cx="10918994" cy="1752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70"/>
                </a:lnSpc>
              </a:pPr>
              <a:r>
                <a:rPr lang="en-US" sz="900">
                  <a:solidFill>
                    <a:srgbClr val="6C0147"/>
                  </a:solidFill>
                  <a:latin typeface="Muli Regular"/>
                </a:rPr>
                <a:t>https://www.st-va.ncbi.nlm.nih.gov/pmc/articles/PMC9645554/#:~:text=In%20clinical%20populations%20and%20in,attempts%20(9%E2%80%9316).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6376374"/>
              </p:ext>
            </p:extLst>
          </p:nvPr>
        </p:nvGraphicFramePr>
        <p:xfrm>
          <a:off x="822056" y="4565103"/>
          <a:ext cx="16721660" cy="4693197"/>
        </p:xfrm>
        <a:graphic>
          <a:graphicData uri="http://schemas.openxmlformats.org/drawingml/2006/table">
            <a:tbl>
              <a:tblPr/>
              <a:tblGrid>
                <a:gridCol w="33443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443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443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443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443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93197">
                <a:tc>
                  <a:txBody>
                    <a:bodyPr/>
                    <a:lstStyle/>
                    <a:p>
                      <a:pPr algn="ctr">
                        <a:lnSpc>
                          <a:spcPts val="3360"/>
                        </a:lnSpc>
                        <a:defRPr/>
                      </a:pPr>
                      <a:endParaRPr lang="en-US" sz="1100" dirty="0"/>
                    </a:p>
                    <a:p>
                      <a:pPr algn="ctr">
                        <a:lnSpc>
                          <a:spcPts val="3360"/>
                        </a:lnSpc>
                      </a:pPr>
                      <a:r>
                        <a:rPr lang="en-US" sz="2400" dirty="0">
                          <a:solidFill>
                            <a:srgbClr val="6C0147"/>
                          </a:solidFill>
                          <a:latin typeface="Muli Bold" panose="020B0604020202020204" charset="0"/>
                        </a:rPr>
                        <a:t>Stopping something before it starts</a:t>
                      </a:r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FFB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FFB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FFB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FFB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60"/>
                        </a:lnSpc>
                        <a:defRPr/>
                      </a:pPr>
                      <a:endParaRPr lang="en-US" sz="1100" dirty="0">
                        <a:latin typeface="Muli Bold" panose="020B0604020202020204" charset="0"/>
                      </a:endParaRPr>
                    </a:p>
                    <a:p>
                      <a:pPr algn="ctr">
                        <a:lnSpc>
                          <a:spcPts val="3360"/>
                        </a:lnSpc>
                      </a:pPr>
                      <a:r>
                        <a:rPr lang="en-US" sz="2400" dirty="0">
                          <a:solidFill>
                            <a:srgbClr val="6C0147"/>
                          </a:solidFill>
                          <a:latin typeface="Muli Bold" panose="020B0604020202020204" charset="0"/>
                        </a:rPr>
                        <a:t>Reducing the </a:t>
                      </a:r>
                      <a:r>
                        <a:rPr lang="en-US" sz="2400" kern="1200" dirty="0">
                          <a:solidFill>
                            <a:srgbClr val="6C0147"/>
                          </a:solidFill>
                          <a:latin typeface="Muli Bold" panose="020B0604020202020204" charset="0"/>
                          <a:ea typeface="+mn-ea"/>
                          <a:cs typeface="+mn-cs"/>
                        </a:rPr>
                        <a:t>amount</a:t>
                      </a:r>
                      <a:r>
                        <a:rPr lang="en-US" sz="2400" dirty="0">
                          <a:solidFill>
                            <a:srgbClr val="6C0147"/>
                          </a:solidFill>
                          <a:latin typeface="Muli Bold" panose="020B0604020202020204" charset="0"/>
                        </a:rPr>
                        <a:t> of harm that results from a specific </a:t>
                      </a:r>
                      <a:r>
                        <a:rPr lang="en-US" sz="2400" kern="1200" dirty="0">
                          <a:solidFill>
                            <a:srgbClr val="6C0147"/>
                          </a:solidFill>
                          <a:latin typeface="Muli Bold" panose="020B0604020202020204" charset="0"/>
                          <a:ea typeface="+mn-ea"/>
                          <a:cs typeface="+mn-cs"/>
                        </a:rPr>
                        <a:t>behavior</a:t>
                      </a:r>
                      <a:r>
                        <a:rPr lang="en-US" sz="2400" dirty="0">
                          <a:solidFill>
                            <a:srgbClr val="6C0147"/>
                          </a:solidFill>
                          <a:latin typeface="Muli Bold" panose="020B0604020202020204" charset="0"/>
                        </a:rPr>
                        <a:t>.</a:t>
                      </a:r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FFB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FFB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FFB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FFB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60"/>
                        </a:lnSpc>
                        <a:defRPr/>
                      </a:pPr>
                      <a:endParaRPr lang="en-US" sz="1100" dirty="0">
                        <a:latin typeface="Muli Bold" panose="020B0604020202020204" charset="0"/>
                      </a:endParaRPr>
                    </a:p>
                    <a:p>
                      <a:pPr algn="ctr">
                        <a:lnSpc>
                          <a:spcPts val="3360"/>
                        </a:lnSpc>
                      </a:pPr>
                      <a:endParaRPr lang="en-US" sz="1100" dirty="0">
                        <a:latin typeface="Muli Bold" panose="020B0604020202020204" charset="0"/>
                      </a:endParaRPr>
                    </a:p>
                    <a:p>
                      <a:pPr algn="ctr">
                        <a:lnSpc>
                          <a:spcPts val="3360"/>
                        </a:lnSpc>
                      </a:pPr>
                      <a:r>
                        <a:rPr lang="en-US" sz="2400" dirty="0">
                          <a:solidFill>
                            <a:srgbClr val="6C0147"/>
                          </a:solidFill>
                          <a:latin typeface="Muli Bold" panose="020B0604020202020204" charset="0"/>
                        </a:rPr>
                        <a:t>Ensuring people have enough information to make healthy decisions.</a:t>
                      </a:r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FFB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FFB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FFB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FFB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60"/>
                        </a:lnSpc>
                        <a:defRPr/>
                      </a:pPr>
                      <a:endParaRPr lang="en-US" sz="1100" dirty="0">
                        <a:latin typeface="Muli Bold" panose="020B0604020202020204" charset="0"/>
                      </a:endParaRPr>
                    </a:p>
                    <a:p>
                      <a:pPr algn="ctr">
                        <a:lnSpc>
                          <a:spcPts val="3360"/>
                        </a:lnSpc>
                      </a:pPr>
                      <a:r>
                        <a:rPr lang="en-US" sz="2400" dirty="0">
                          <a:solidFill>
                            <a:srgbClr val="6C0147"/>
                          </a:solidFill>
                          <a:latin typeface="Muli Bold" panose="020B0604020202020204" charset="0"/>
                        </a:rPr>
                        <a:t>Putting policies in place that keep people from harming themselves.</a:t>
                      </a:r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FFB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FFB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FFB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FFB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60"/>
                        </a:lnSpc>
                        <a:defRPr/>
                      </a:pPr>
                      <a:r>
                        <a:rPr lang="en-US" sz="2400" dirty="0">
                          <a:solidFill>
                            <a:srgbClr val="6C0147"/>
                          </a:solidFill>
                          <a:latin typeface="Muli Bold" panose="020B0604020202020204" charset="0"/>
                        </a:rPr>
                        <a:t>Reducing the public’s exposure to potential harm</a:t>
                      </a:r>
                      <a:endParaRPr lang="en-US" sz="1100" dirty="0">
                        <a:latin typeface="Muli Bold" panose="020B0604020202020204" charset="0"/>
                      </a:endParaRPr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FFB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FFB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FFB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FFB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051597" y="5011724"/>
            <a:ext cx="807886" cy="80788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998821" y="5011724"/>
            <a:ext cx="835681" cy="8382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471568">
            <a:off x="8764494" y="4939848"/>
            <a:ext cx="836785" cy="10653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383607" y="5003832"/>
            <a:ext cx="805395" cy="81577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360627" y="4901870"/>
            <a:ext cx="950874" cy="105799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465992" y="1019175"/>
            <a:ext cx="12196140" cy="1466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19"/>
              </a:lnSpc>
            </a:pPr>
            <a:r>
              <a:rPr lang="en-US" sz="9600" dirty="0">
                <a:solidFill>
                  <a:srgbClr val="6C0147"/>
                </a:solidFill>
                <a:latin typeface="Muli Bold"/>
              </a:rPr>
              <a:t>Pillars of Prevention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0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20495" y="1204783"/>
            <a:ext cx="1401227" cy="173967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53950" y="5318736"/>
            <a:ext cx="1384692" cy="18176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257851" y="3373197"/>
            <a:ext cx="1376889" cy="177767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280476" y="1137130"/>
            <a:ext cx="1331640" cy="173967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991564" y="7399099"/>
            <a:ext cx="1347455" cy="173967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2615376" y="7443862"/>
            <a:ext cx="1257314" cy="169490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4263893" y="7361097"/>
            <a:ext cx="1373657" cy="177767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5986919" y="7380098"/>
            <a:ext cx="1268379" cy="173967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1002688" y="5318736"/>
            <a:ext cx="1325206" cy="181761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2599968" y="5441442"/>
            <a:ext cx="1288131" cy="16949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4314361" y="5441442"/>
            <a:ext cx="1272723" cy="16949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15980125" y="5441442"/>
            <a:ext cx="1281968" cy="169490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11016603" y="3422982"/>
            <a:ext cx="1297376" cy="169490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12551916" y="3313794"/>
            <a:ext cx="1384234" cy="180409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>
            <a:off x="14216893" y="3313794"/>
            <a:ext cx="1467658" cy="179380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/>
          <a:stretch>
            <a:fillRect/>
          </a:stretch>
        </p:blipFill>
        <p:spPr>
          <a:xfrm>
            <a:off x="15947444" y="3313794"/>
            <a:ext cx="1347329" cy="182970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rcRect/>
          <a:stretch>
            <a:fillRect/>
          </a:stretch>
        </p:blipFill>
        <p:spPr>
          <a:xfrm>
            <a:off x="10976502" y="1028700"/>
            <a:ext cx="1377578" cy="1812603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rcRect/>
          <a:stretch>
            <a:fillRect/>
          </a:stretch>
        </p:blipFill>
        <p:spPr>
          <a:xfrm>
            <a:off x="12550662" y="1159512"/>
            <a:ext cx="1386744" cy="169490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0"/>
              </a:ext>
            </a:extLst>
          </a:blip>
          <a:srcRect/>
          <a:stretch>
            <a:fillRect/>
          </a:stretch>
        </p:blipFill>
        <p:spPr>
          <a:xfrm>
            <a:off x="14260424" y="1114749"/>
            <a:ext cx="1380596" cy="182970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2"/>
              </a:ext>
            </a:extLst>
          </a:blip>
          <a:srcRect/>
          <a:stretch>
            <a:fillRect/>
          </a:stretch>
        </p:blipFill>
        <p:spPr>
          <a:xfrm>
            <a:off x="9253950" y="7316808"/>
            <a:ext cx="1384692" cy="182196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1028700" y="797245"/>
            <a:ext cx="6426520" cy="2924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519"/>
              </a:lnSpc>
            </a:pPr>
            <a:r>
              <a:rPr lang="en-US" sz="9600" dirty="0">
                <a:solidFill>
                  <a:srgbClr val="FFFFFF"/>
                </a:solidFill>
                <a:latin typeface="Muli Bold"/>
              </a:rPr>
              <a:t>Who is a Gambler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0723905" y="641415"/>
            <a:ext cx="15128191" cy="11965024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0797835" y="977746"/>
            <a:ext cx="7490165" cy="8331508"/>
            <a:chOff x="687070" y="247650"/>
            <a:chExt cx="11148060" cy="12400280"/>
          </a:xfrm>
        </p:grpSpPr>
        <p:sp>
          <p:nvSpPr>
            <p:cNvPr id="4" name="Freeform 4"/>
            <p:cNvSpPr/>
            <p:nvPr/>
          </p:nvSpPr>
          <p:spPr>
            <a:xfrm>
              <a:off x="687070" y="247650"/>
              <a:ext cx="11148061" cy="12400280"/>
            </a:xfrm>
            <a:custGeom>
              <a:avLst/>
              <a:gdLst/>
              <a:ahLst/>
              <a:cxnLst/>
              <a:rect l="l" t="t" r="r" b="b"/>
              <a:pathLst>
                <a:path w="11148061" h="12400280">
                  <a:moveTo>
                    <a:pt x="9215120" y="1497330"/>
                  </a:moveTo>
                  <a:cubicBezTo>
                    <a:pt x="8773160" y="972820"/>
                    <a:pt x="8234680" y="508000"/>
                    <a:pt x="7590790" y="252730"/>
                  </a:cubicBezTo>
                  <a:cubicBezTo>
                    <a:pt x="7132320" y="71120"/>
                    <a:pt x="6633210" y="0"/>
                    <a:pt x="6139180" y="6350"/>
                  </a:cubicBezTo>
                  <a:cubicBezTo>
                    <a:pt x="4053840" y="36830"/>
                    <a:pt x="2157730" y="1490980"/>
                    <a:pt x="1289050" y="3346450"/>
                  </a:cubicBezTo>
                  <a:cubicBezTo>
                    <a:pt x="527050" y="4977130"/>
                    <a:pt x="0" y="7792720"/>
                    <a:pt x="680720" y="9457690"/>
                  </a:cubicBezTo>
                  <a:cubicBezTo>
                    <a:pt x="1360170" y="11122661"/>
                    <a:pt x="2499360" y="12005311"/>
                    <a:pt x="4248150" y="12081511"/>
                  </a:cubicBezTo>
                  <a:cubicBezTo>
                    <a:pt x="7001510" y="12400280"/>
                    <a:pt x="9088120" y="10502901"/>
                    <a:pt x="10118091" y="8309611"/>
                  </a:cubicBezTo>
                  <a:cubicBezTo>
                    <a:pt x="11148061" y="6116320"/>
                    <a:pt x="10782300" y="3361691"/>
                    <a:pt x="9215121" y="1497330"/>
                  </a:cubicBezTo>
                  <a:close/>
                </a:path>
              </a:pathLst>
            </a:custGeom>
            <a:blipFill>
              <a:blip r:embed="rId5"/>
              <a:stretch>
                <a:fillRect l="-6649" t="-2044" r="-31183" b="-15544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765877" y="7750030"/>
            <a:ext cx="10539576" cy="1887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109" lvl="1" indent="-313054">
              <a:lnSpc>
                <a:spcPts val="3769"/>
              </a:lnSpc>
              <a:buFont typeface="Arial"/>
              <a:buChar char="•"/>
            </a:pPr>
            <a:r>
              <a:rPr lang="en-US" sz="2899">
                <a:solidFill>
                  <a:srgbClr val="6C0147"/>
                </a:solidFill>
                <a:latin typeface="Muli Regular"/>
              </a:rPr>
              <a:t>Limiting access to gambling for minors</a:t>
            </a:r>
          </a:p>
          <a:p>
            <a:pPr marL="626109" lvl="1" indent="-313054">
              <a:lnSpc>
                <a:spcPts val="3769"/>
              </a:lnSpc>
              <a:buFont typeface="Arial"/>
              <a:buChar char="•"/>
            </a:pPr>
            <a:r>
              <a:rPr lang="en-US" sz="2899">
                <a:solidFill>
                  <a:srgbClr val="6C0147"/>
                </a:solidFill>
                <a:latin typeface="Muli Regular"/>
              </a:rPr>
              <a:t>Implementing exclusion programs for those at risk of developing a problem</a:t>
            </a:r>
          </a:p>
          <a:p>
            <a:pPr marL="626109" lvl="1" indent="-313054">
              <a:lnSpc>
                <a:spcPts val="3769"/>
              </a:lnSpc>
              <a:buFont typeface="Arial"/>
              <a:buChar char="•"/>
            </a:pPr>
            <a:r>
              <a:rPr lang="en-US" sz="2899">
                <a:solidFill>
                  <a:srgbClr val="6C0147"/>
                </a:solidFill>
                <a:latin typeface="Muli Regular"/>
              </a:rPr>
              <a:t>Providing education on the risks of gambling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587221"/>
            <a:ext cx="10884761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7500">
                <a:solidFill>
                  <a:srgbClr val="6C0147"/>
                </a:solidFill>
                <a:latin typeface="Muli Bold"/>
              </a:rPr>
              <a:t>RISK FACTOR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2149846"/>
            <a:ext cx="10013929" cy="2741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919"/>
              </a:lnSpc>
              <a:spcBef>
                <a:spcPct val="0"/>
              </a:spcBef>
            </a:pPr>
            <a:r>
              <a:rPr lang="en-US" sz="8399">
                <a:solidFill>
                  <a:srgbClr val="6C0147"/>
                </a:solidFill>
                <a:latin typeface="Muli Bold Bold"/>
              </a:rPr>
              <a:t>EARLY WIN &amp; EARLY EXPOSURE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5386969"/>
            <a:ext cx="10884761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000"/>
              </a:lnSpc>
              <a:spcBef>
                <a:spcPct val="0"/>
              </a:spcBef>
            </a:pPr>
            <a:r>
              <a:rPr lang="en-US" sz="5000" u="none" dirty="0">
                <a:solidFill>
                  <a:srgbClr val="6C0147"/>
                </a:solidFill>
                <a:latin typeface="Muli Bold"/>
              </a:rPr>
              <a:t>PREVENTION OPPORTUNITY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2050454" y="6417643"/>
            <a:ext cx="6471339" cy="1082763"/>
            <a:chOff x="0" y="0"/>
            <a:chExt cx="8628452" cy="1443684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964253" y="274576"/>
              <a:ext cx="885878" cy="885878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283230"/>
              <a:ext cx="916356" cy="919214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471568">
              <a:off x="3950443" y="137743"/>
              <a:ext cx="917567" cy="1168199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7745305" y="274576"/>
              <a:ext cx="883147" cy="894532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811530" y="141776"/>
              <a:ext cx="1042670" cy="116013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AC755C60E9622498204A64DCA2020F7" ma:contentTypeVersion="18" ma:contentTypeDescription="Create a new document." ma:contentTypeScope="" ma:versionID="ec2878d619f1411f814bfbceebfaae4a">
  <xsd:schema xmlns:xsd="http://www.w3.org/2001/XMLSchema" xmlns:xs="http://www.w3.org/2001/XMLSchema" xmlns:p="http://schemas.microsoft.com/office/2006/metadata/properties" xmlns:ns1="http://schemas.microsoft.com/sharepoint/v3" xmlns:ns2="b5e29cec-a2e2-49d4-ba6d-0794ed6b67ee" xmlns:ns3="def9cb05-83f1-4a95-810c-2f4d5373abe8" targetNamespace="http://schemas.microsoft.com/office/2006/metadata/properties" ma:root="true" ma:fieldsID="3a1d6cb2dcf7cb33b381b52692a62c28" ns1:_="" ns2:_="" ns3:_="">
    <xsd:import namespace="http://schemas.microsoft.com/sharepoint/v3"/>
    <xsd:import namespace="b5e29cec-a2e2-49d4-ba6d-0794ed6b67ee"/>
    <xsd:import namespace="def9cb05-83f1-4a95-810c-2f4d5373abe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1:_ip_UnifiedCompliancePolicyProperties" minOccurs="0"/>
                <xsd:element ref="ns1:_ip_UnifiedCompliancePolicyUIAc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4" nillable="true" ma:displayName="Unified Compliance Policy Properties" ma:description="" ma:hidden="true" ma:internalName="_ip_UnifiedCompliancePolicyProperties">
      <xsd:simpleType>
        <xsd:restriction base="dms:Note"/>
      </xsd:simpleType>
    </xsd:element>
    <xsd:element name="_ip_UnifiedCompliancePolicyUIAction" ma:index="15" nillable="true" ma:displayName="Unified Compliance Policy UI Action" ma:description="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e29cec-a2e2-49d4-ba6d-0794ed6b67e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841c0e43-f288-42b7-bdae-9e5677b007d5}" ma:internalName="TaxCatchAll" ma:showField="CatchAllData" ma:web="b5e29cec-a2e2-49d4-ba6d-0794ed6b67e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f9cb05-83f1-4a95-810c-2f4d5373ab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525ad950-cb15-4685-8a71-7df96367cd8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b5e29cec-a2e2-49d4-ba6d-0794ed6b67ee" xsi:nil="true"/>
    <lcf76f155ced4ddcb4097134ff3c332f xmlns="def9cb05-83f1-4a95-810c-2f4d5373abe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0273AC1-FD92-4D63-932C-8F2A62E1AB9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F29094A-4C79-4711-997B-FC73C9AB22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b5e29cec-a2e2-49d4-ba6d-0794ed6b67ee"/>
    <ds:schemaRef ds:uri="def9cb05-83f1-4a95-810c-2f4d5373abe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B33F3C6-7592-47C4-B8F6-3818ED02541F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b5e29cec-a2e2-49d4-ba6d-0794ed6b67ee"/>
    <ds:schemaRef ds:uri="def9cb05-83f1-4a95-810c-2f4d5373abe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1212</TotalTime>
  <Words>1188</Words>
  <Application>Microsoft Office PowerPoint</Application>
  <PresentationFormat>Custom</PresentationFormat>
  <Paragraphs>175</Paragraphs>
  <Slides>25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Muli Regular Bold</vt:lpstr>
      <vt:lpstr>Muli Bold Italics</vt:lpstr>
      <vt:lpstr>Times New Roman</vt:lpstr>
      <vt:lpstr>Calibri</vt:lpstr>
      <vt:lpstr>Muli Bold Bold</vt:lpstr>
      <vt:lpstr>Arial</vt:lpstr>
      <vt:lpstr>Söhne</vt:lpstr>
      <vt:lpstr>Calibri Light</vt:lpstr>
      <vt:lpstr>Muli Bold</vt:lpstr>
      <vt:lpstr>Codec Pro Bold</vt:lpstr>
      <vt:lpstr>Muli Regular Italics</vt:lpstr>
      <vt:lpstr>Muli Regular</vt:lpstr>
      <vt:lpstr>Office Theme</vt:lpstr>
      <vt:lpstr>1_Office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Help is Available</vt:lpstr>
      <vt:lpstr>More Regional Resources: Gambling</vt:lpstr>
      <vt:lpstr>DMHAS Problem Gambling Services Team</vt:lpstr>
      <vt:lpstr>Gambling Recovery Support Services in Connecticut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Personalized Approach To Problem Gambling Prevention</dc:title>
  <dc:creator>Terra</dc:creator>
  <cp:lastModifiedBy>Haley</cp:lastModifiedBy>
  <cp:revision>6</cp:revision>
  <dcterms:created xsi:type="dcterms:W3CDTF">2006-08-16T00:00:00Z</dcterms:created>
  <dcterms:modified xsi:type="dcterms:W3CDTF">2023-05-16T12:20:53Z</dcterms:modified>
  <dc:identifier>DAFiVzlzN8M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0x010100BAC755C60E9622498204A64DCA2020F7</vt:lpwstr>
  </property>
</Properties>
</file>