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20"/>
  </p:notesMasterIdLst>
  <p:handoutMasterIdLst>
    <p:handoutMasterId r:id="rId21"/>
  </p:handoutMasterIdLst>
  <p:sldIdLst>
    <p:sldId id="294" r:id="rId2"/>
    <p:sldId id="320" r:id="rId3"/>
    <p:sldId id="321" r:id="rId4"/>
    <p:sldId id="319" r:id="rId5"/>
    <p:sldId id="291" r:id="rId6"/>
    <p:sldId id="292" r:id="rId7"/>
    <p:sldId id="293" r:id="rId8"/>
    <p:sldId id="296" r:id="rId9"/>
    <p:sldId id="303" r:id="rId10"/>
    <p:sldId id="304" r:id="rId11"/>
    <p:sldId id="309" r:id="rId12"/>
    <p:sldId id="310" r:id="rId13"/>
    <p:sldId id="308" r:id="rId14"/>
    <p:sldId id="316" r:id="rId15"/>
    <p:sldId id="312" r:id="rId16"/>
    <p:sldId id="313" r:id="rId17"/>
    <p:sldId id="314" r:id="rId18"/>
    <p:sldId id="315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7D84"/>
    <a:srgbClr val="7C878E"/>
    <a:srgbClr val="71AF47"/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9"/>
    <p:restoredTop sz="93158"/>
  </p:normalViewPr>
  <p:slideViewPr>
    <p:cSldViewPr snapToGrid="0">
      <p:cViewPr varScale="1">
        <p:scale>
          <a:sx n="66" d="100"/>
          <a:sy n="66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961699367902879"/>
          <c:y val="8.3049985156638848E-2"/>
          <c:w val="0.77392220378851162"/>
          <c:h val="0.790385254196698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70AD47"/>
            </a:solidFill>
            <a:ln>
              <a:solidFill>
                <a:srgbClr val="00206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00206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Sheet1!$A$2:$A$16</c:f>
              <c:strCache>
                <c:ptCount val="15"/>
                <c:pt idx="0">
                  <c:v>Other</c:v>
                </c:pt>
                <c:pt idx="1">
                  <c:v>Hispanic</c:v>
                </c:pt>
                <c:pt idx="2">
                  <c:v>Black</c:v>
                </c:pt>
                <c:pt idx="3">
                  <c:v>White</c:v>
                </c:pt>
                <c:pt idx="5">
                  <c:v>Female</c:v>
                </c:pt>
                <c:pt idx="6">
                  <c:v>Male</c:v>
                </c:pt>
                <c:pt idx="8">
                  <c:v>66 and older</c:v>
                </c:pt>
                <c:pt idx="9">
                  <c:v>56-65 years</c:v>
                </c:pt>
                <c:pt idx="10">
                  <c:v>46-55 years</c:v>
                </c:pt>
                <c:pt idx="11">
                  <c:v>36-45 years</c:v>
                </c:pt>
                <c:pt idx="12">
                  <c:v>26-35 years</c:v>
                </c:pt>
                <c:pt idx="13">
                  <c:v>18-25 years</c:v>
                </c:pt>
                <c:pt idx="14">
                  <c:v>12-17 years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>
                  <c:v>1.3</c:v>
                </c:pt>
                <c:pt idx="1">
                  <c:v>4.5999999999999996</c:v>
                </c:pt>
                <c:pt idx="2">
                  <c:v>10.6</c:v>
                </c:pt>
                <c:pt idx="3">
                  <c:v>83.5</c:v>
                </c:pt>
                <c:pt idx="5">
                  <c:v>66.3</c:v>
                </c:pt>
                <c:pt idx="6">
                  <c:v>33.700000000000003</c:v>
                </c:pt>
                <c:pt idx="8">
                  <c:v>9.6999999999999993</c:v>
                </c:pt>
                <c:pt idx="9">
                  <c:v>27.4</c:v>
                </c:pt>
                <c:pt idx="10">
                  <c:v>28.6</c:v>
                </c:pt>
                <c:pt idx="11">
                  <c:v>19.600000000000001</c:v>
                </c:pt>
                <c:pt idx="12">
                  <c:v>12.2</c:v>
                </c:pt>
                <c:pt idx="13">
                  <c:v>1.6</c:v>
                </c:pt>
                <c:pt idx="1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1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/>
        </c:spPr>
        <c:txPr>
          <a:bodyPr/>
          <a:lstStyle/>
          <a:p>
            <a:pPr>
              <a:defRPr sz="1400" b="1" i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 b="1" i="0" baseline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Percent Reporting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0720"/>
        <c:crosses val="autoZero"/>
        <c:crossBetween val="between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21147279617165"/>
          <c:y val="8.3049985156638848E-2"/>
          <c:w val="0.53895184965183163"/>
          <c:h val="0.79272119826941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70AD47"/>
            </a:solidFill>
            <a:ln>
              <a:solidFill>
                <a:srgbClr val="70AD47">
                  <a:lumMod val="50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Don't know</c:v>
                </c:pt>
                <c:pt idx="1">
                  <c:v>None available</c:v>
                </c:pt>
                <c:pt idx="2">
                  <c:v>Public health statistics (mortality/morbidity rates)</c:v>
                </c:pt>
                <c:pt idx="3">
                  <c:v>Alcohol/drug related hospital visits/admissions)</c:v>
                </c:pt>
                <c:pt idx="4">
                  <c:v>Focus groups</c:v>
                </c:pt>
                <c:pt idx="5">
                  <c:v>Public meetings or forums</c:v>
                </c:pt>
                <c:pt idx="6">
                  <c:v>School surveys</c:v>
                </c:pt>
                <c:pt idx="7">
                  <c:v>School data (achievement, suspensions, truancy</c:v>
                </c:pt>
                <c:pt idx="8">
                  <c:v>Inventory of programs</c:v>
                </c:pt>
                <c:pt idx="9">
                  <c:v>Key informant interviews</c:v>
                </c:pt>
                <c:pt idx="10">
                  <c:v>Law Enforcement data (arrests, DUI)</c:v>
                </c:pt>
                <c:pt idx="11">
                  <c:v>Community household surveys</c:v>
                </c:pt>
                <c:pt idx="12">
                  <c:v>Census Data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13.6</c:v>
                </c:pt>
                <c:pt idx="1">
                  <c:v>0.4</c:v>
                </c:pt>
                <c:pt idx="2">
                  <c:v>36.700000000000003</c:v>
                </c:pt>
                <c:pt idx="3">
                  <c:v>24</c:v>
                </c:pt>
                <c:pt idx="4">
                  <c:v>20.6</c:v>
                </c:pt>
                <c:pt idx="5">
                  <c:v>35.5</c:v>
                </c:pt>
                <c:pt idx="6">
                  <c:v>42</c:v>
                </c:pt>
                <c:pt idx="7">
                  <c:v>51.2</c:v>
                </c:pt>
                <c:pt idx="8">
                  <c:v>19.5</c:v>
                </c:pt>
                <c:pt idx="9">
                  <c:v>12.2</c:v>
                </c:pt>
                <c:pt idx="10">
                  <c:v>57.5</c:v>
                </c:pt>
                <c:pt idx="11">
                  <c:v>17</c:v>
                </c:pt>
                <c:pt idx="1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1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/>
        </c:spPr>
        <c:txPr>
          <a:bodyPr/>
          <a:lstStyle/>
          <a:p>
            <a:pPr>
              <a:defRPr sz="1400" b="1" i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 b="1" i="0" baseline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Percent Reporting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0720"/>
        <c:crosses val="autoZero"/>
        <c:crossBetween val="between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71305497775366"/>
          <c:y val="8.5385929229355492E-2"/>
          <c:w val="0.66393598353786898"/>
          <c:h val="0.790385254196698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>
                  <a:lumMod val="50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Not at all important</c:v>
                </c:pt>
                <c:pt idx="1">
                  <c:v>A little important</c:v>
                </c:pt>
                <c:pt idx="2">
                  <c:v>Somewhat important</c:v>
                </c:pt>
                <c:pt idx="3">
                  <c:v>Very important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28</c:v>
                </c:pt>
                <c:pt idx="1">
                  <c:v>32.299999999999997</c:v>
                </c:pt>
                <c:pt idx="2">
                  <c:v>26.2</c:v>
                </c:pt>
                <c:pt idx="3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1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/>
        </c:spPr>
        <c:txPr>
          <a:bodyPr/>
          <a:lstStyle/>
          <a:p>
            <a:pPr>
              <a:defRPr sz="1400" b="1" i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 b="1" i="0" baseline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Percent Reporting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0720"/>
        <c:crosses val="autoZero"/>
        <c:crossBetween val="between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8352331602517"/>
          <c:y val="8.5385929229355492E-2"/>
          <c:w val="0.44958618318260291"/>
          <c:h val="0.616348475686259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E32-0243-965C-76301411FC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Key informant rating of the community ability to implement suicide     prevention efforts</c:v>
                </c:pt>
              </c:strCache>
            </c:strRef>
          </c:cat>
          <c:val>
            <c:numRef>
              <c:f>Sheet1!$B$2</c:f>
              <c:numCache>
                <c:formatCode>0.00</c:formatCode>
                <c:ptCount val="1"/>
                <c:pt idx="0">
                  <c:v>2.76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8352331602517"/>
          <c:y val="8.5385929229355492E-2"/>
          <c:w val="0.44958618318260291"/>
          <c:h val="0.616348475686259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6"/>
            </a:solidFill>
            <a:ln w="9525" cap="flat" cmpd="sng" algn="ctr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738-324B-A589-6324EF0BFDF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738-324B-A589-6324EF0BFDF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738-324B-A589-6324EF0BFDF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738-324B-A589-6324EF0BFDF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738-324B-A589-6324EF0BFDF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738-324B-A589-6324EF0BFDF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738-324B-A589-6324EF0BFD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Key informant rating of the community support for suicide prevention efforts</c:v>
                </c:pt>
              </c:strCache>
            </c:strRef>
          </c:cat>
          <c:val>
            <c:numRef>
              <c:f>Sheet1!$B$2</c:f>
              <c:numCache>
                <c:formatCode>0.00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738-324B-A589-6324EF0BFDF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699364688736053"/>
          <c:y val="8.3049985156638848E-2"/>
          <c:w val="0.39634064354661491"/>
          <c:h val="0.76235392532409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Arial Narrow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Believe that mental health problems are a private matter to be addressed at home</c:v>
                </c:pt>
                <c:pt idx="1">
                  <c:v>Are concerned about access to mental health services for adults</c:v>
                </c:pt>
                <c:pt idx="2">
                  <c:v>Would support measures to identify early mental health problems in children and youth</c:v>
                </c:pt>
                <c:pt idx="3">
                  <c:v>Are concerned about improving mental health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2.4794999999999998</c:v>
                </c:pt>
                <c:pt idx="1">
                  <c:v>3.2109000000000001</c:v>
                </c:pt>
                <c:pt idx="2">
                  <c:v>3.3224</c:v>
                </c:pt>
                <c:pt idx="3">
                  <c:v>3.1956000000000002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300" b="1" i="0" u="none" strike="noStrike" kern="1200" baseline="0">
                <a:solidFill>
                  <a:srgbClr val="00206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rgbClr val="002060"/>
          </a:solidFill>
          <a:latin typeface="Arial Narrow" panose="020B0604020202020204" pitchFamily="34" charset="0"/>
          <a:cs typeface="Arial Narrow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21147279617165"/>
          <c:y val="8.3049985156638848E-2"/>
          <c:w val="0.53895184965183163"/>
          <c:h val="0.79272119826941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>
                  <a:lumMod val="50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dLbl>
              <c:idx val="15"/>
              <c:layout>
                <c:manualLayout>
                  <c:x val="-3.3043667857540447E-3"/>
                  <c:y val="-2.33594407271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F7-A740-BD61-20C687B883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Emergency Medical Services</c:v>
                </c:pt>
                <c:pt idx="1">
                  <c:v>Public citizen</c:v>
                </c:pt>
                <c:pt idx="2">
                  <c:v>Business</c:v>
                </c:pt>
                <c:pt idx="3">
                  <c:v>Parent</c:v>
                </c:pt>
                <c:pt idx="4">
                  <c:v>Youth </c:v>
                </c:pt>
                <c:pt idx="5">
                  <c:v>Substance Abuse Treatment Agency/Provider</c:v>
                </c:pt>
                <c:pt idx="6">
                  <c:v>Substance Abuse Prevention Agency/Provider</c:v>
                </c:pt>
                <c:pt idx="7">
                  <c:v>Faith-based Organization</c:v>
                </c:pt>
                <c:pt idx="8">
                  <c:v>Mental Health Service Provider</c:v>
                </c:pt>
                <c:pt idx="9">
                  <c:v>Public Health</c:v>
                </c:pt>
                <c:pt idx="10">
                  <c:v>School</c:v>
                </c:pt>
                <c:pt idx="11">
                  <c:v>Social/Human Service Agency</c:v>
                </c:pt>
                <c:pt idx="12">
                  <c:v>Coalition/Council/Task Force</c:v>
                </c:pt>
                <c:pt idx="13">
                  <c:v>Youth Serving Organization</c:v>
                </c:pt>
                <c:pt idx="14">
                  <c:v>Law Enforcement</c:v>
                </c:pt>
                <c:pt idx="15">
                  <c:v>Government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0.6</c:v>
                </c:pt>
                <c:pt idx="1">
                  <c:v>1.5</c:v>
                </c:pt>
                <c:pt idx="2">
                  <c:v>0.5</c:v>
                </c:pt>
                <c:pt idx="3" formatCode="0.0">
                  <c:v>22.7</c:v>
                </c:pt>
                <c:pt idx="4" formatCode="0.0">
                  <c:v>10.5</c:v>
                </c:pt>
                <c:pt idx="5" formatCode="0.0">
                  <c:v>7.8</c:v>
                </c:pt>
                <c:pt idx="6" formatCode="0.0">
                  <c:v>13.3</c:v>
                </c:pt>
                <c:pt idx="7" formatCode="0.0">
                  <c:v>3.5</c:v>
                </c:pt>
                <c:pt idx="8" formatCode="0.0">
                  <c:v>16.8</c:v>
                </c:pt>
                <c:pt idx="9" formatCode="0.0">
                  <c:v>9.6999999999999993</c:v>
                </c:pt>
                <c:pt idx="10" formatCode="0.0">
                  <c:v>23.3</c:v>
                </c:pt>
                <c:pt idx="11" formatCode="0.0">
                  <c:v>19</c:v>
                </c:pt>
                <c:pt idx="12" formatCode="0.0">
                  <c:v>23.6</c:v>
                </c:pt>
                <c:pt idx="13" formatCode="0.0">
                  <c:v>30</c:v>
                </c:pt>
                <c:pt idx="14" formatCode="0.0">
                  <c:v>7.3</c:v>
                </c:pt>
                <c:pt idx="15" formatCode="0.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1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/>
        </c:spPr>
        <c:txPr>
          <a:bodyPr/>
          <a:lstStyle/>
          <a:p>
            <a:pPr>
              <a:defRPr sz="1400" b="1" i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 b="1" i="0" baseline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Percent Reporting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0720"/>
        <c:crosses val="autoZero"/>
        <c:crossBetween val="between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  <c:spPr>
        <a:noFill/>
      </c:spPr>
    </c:floor>
    <c:sideWall>
      <c:thickness val="0"/>
      <c:spPr>
        <a:ln>
          <a:solidFill>
            <a:schemeClr val="bg1">
              <a:lumMod val="85000"/>
            </a:schemeClr>
          </a:solidFill>
        </a:ln>
      </c:spPr>
    </c:sideWall>
    <c:backWall>
      <c:thickness val="0"/>
      <c:spPr>
        <a:ln>
          <a:solidFill>
            <a:schemeClr val="bg1">
              <a:lumMod val="85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9.3237318348699666E-2"/>
          <c:y val="7.8378097011205544E-2"/>
          <c:w val="0.77392220378851162"/>
          <c:h val="0.7903852541966982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Alcohol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12-17 years old</c:v>
                </c:pt>
                <c:pt idx="1">
                  <c:v>18-25 years old</c:v>
                </c:pt>
                <c:pt idx="2">
                  <c:v>26-65 years old</c:v>
                </c:pt>
                <c:pt idx="3">
                  <c:v>66 or older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32.299999999999997</c:v>
                </c:pt>
                <c:pt idx="1">
                  <c:v>29.5</c:v>
                </c:pt>
                <c:pt idx="2">
                  <c:v>34.700000000000003</c:v>
                </c:pt>
                <c:pt idx="3">
                  <c:v>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Tobacco</c:v>
                </c:pt>
              </c:strCache>
            </c:strRef>
          </c:tx>
          <c:spPr>
            <a:solidFill>
              <a:srgbClr val="4472C4"/>
            </a:solidFill>
          </c:spPr>
          <c:invertIfNegative val="0"/>
          <c:dLbls>
            <c:dLbl>
              <c:idx val="0"/>
              <c:layout>
                <c:manualLayout>
                  <c:x val="-2.5272992423369897E-3"/>
                  <c:y val="2.9609470616214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 i="0" baseline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F1-4110-9141-65D05DC6EE89}"/>
                </c:ext>
              </c:extLst>
            </c:dLbl>
            <c:dLbl>
              <c:idx val="1"/>
              <c:layout>
                <c:manualLayout>
                  <c:x val="7.327346454540308E-2"/>
                  <c:y val="-2.4760455372984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F1-4110-9141-65D05DC6EE89}"/>
                </c:ext>
              </c:extLst>
            </c:dLbl>
            <c:dLbl>
              <c:idx val="2"/>
              <c:layout>
                <c:manualLayout>
                  <c:x val="7.7117045016050184E-2"/>
                  <c:y val="9.181271835099270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="1" i="0" baseline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397143554561076E-2"/>
                      <c:h val="4.48541727134510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9F1-4110-9141-65D05DC6EE89}"/>
                </c:ext>
              </c:extLst>
            </c:dLbl>
            <c:dLbl>
              <c:idx val="3"/>
              <c:layout>
                <c:manualLayout>
                  <c:x val="7.5085973886508936E-2"/>
                  <c:y val="3.8752576435952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F1-4110-9141-65D05DC6EE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solidFill>
                        <a:sysClr val="window" lastClr="FFFFFF"/>
                      </a:solidFill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12-17 years old</c:v>
                </c:pt>
                <c:pt idx="1">
                  <c:v>18-25 years old</c:v>
                </c:pt>
                <c:pt idx="2">
                  <c:v>26-65 years old</c:v>
                </c:pt>
                <c:pt idx="3">
                  <c:v>66 or older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12.3</c:v>
                </c:pt>
                <c:pt idx="1">
                  <c:v>1.5</c:v>
                </c:pt>
                <c:pt idx="2">
                  <c:v>0.5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F1-4110-9141-65D05DC6EE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Marijuana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2"/>
              <c:layout>
                <c:manualLayout>
                  <c:x val="7.6121731773616419E-2"/>
                  <c:y val="-4.6239369155311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F1-4110-9141-65D05DC6EE89}"/>
                </c:ext>
              </c:extLst>
            </c:dLbl>
            <c:dLbl>
              <c:idx val="3"/>
              <c:layout>
                <c:manualLayout>
                  <c:x val="7.6479037442455503E-2"/>
                  <c:y val="-2.120246307828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F1-4110-9141-65D05DC6EE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solidFill>
                        <a:sysClr val="window" lastClr="FFFFFF"/>
                      </a:solidFill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12-17 years old</c:v>
                </c:pt>
                <c:pt idx="1">
                  <c:v>18-25 years old</c:v>
                </c:pt>
                <c:pt idx="2">
                  <c:v>26-65 years old</c:v>
                </c:pt>
                <c:pt idx="3">
                  <c:v>66 or older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39.6</c:v>
                </c:pt>
                <c:pt idx="1">
                  <c:v>24</c:v>
                </c:pt>
                <c:pt idx="2">
                  <c:v>3.6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9F1-4110-9141-65D05DC6EE8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Cocaine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7.1434349234953384E-2"/>
                  <c:y val="-4.6718881454333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9F1-4110-9141-65D05DC6EE89}"/>
                </c:ext>
              </c:extLst>
            </c:dLbl>
            <c:dLbl>
              <c:idx val="1"/>
              <c:layout>
                <c:manualLayout>
                  <c:x val="7.2568227794238355E-2"/>
                  <c:y val="-5.13907695997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D3-BD45-9FD3-084831431887}"/>
                </c:ext>
              </c:extLst>
            </c:dLbl>
            <c:dLbl>
              <c:idx val="2"/>
              <c:layout>
                <c:manualLayout>
                  <c:x val="-2.21244680763967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B3-7C4C-A551-D5E78D103BC0}"/>
                </c:ext>
              </c:extLst>
            </c:dLbl>
            <c:dLbl>
              <c:idx val="3"/>
              <c:layout>
                <c:manualLayout>
                  <c:x val="7.4835984912808309E-2"/>
                  <c:y val="-8.6429930690516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9F1-4110-9141-65D05DC6EE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baseline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solidFill>
                        <a:sysClr val="window" lastClr="FFFFFF"/>
                      </a:solidFill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12-17 years old</c:v>
                </c:pt>
                <c:pt idx="1">
                  <c:v>18-25 years old</c:v>
                </c:pt>
                <c:pt idx="2">
                  <c:v>26-65 years old</c:v>
                </c:pt>
                <c:pt idx="3">
                  <c:v>66 or older</c:v>
                </c:pt>
              </c:strCache>
            </c:strRef>
          </c:cat>
          <c:val>
            <c:numRef>
              <c:f>Sheet1!$E$2:$E$5</c:f>
              <c:numCache>
                <c:formatCode>0.0</c:formatCode>
                <c:ptCount val="4"/>
                <c:pt idx="0">
                  <c:v>0.5</c:v>
                </c:pt>
                <c:pt idx="1">
                  <c:v>2.1</c:v>
                </c:pt>
                <c:pt idx="2">
                  <c:v>3.9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9F1-4110-9141-65D05DC6EE8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Heroin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7.2148514163750233E-2"/>
                  <c:y val="-5.21807601345945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 i="0" baseline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9F1-4110-9141-65D05DC6EE89}"/>
                </c:ext>
              </c:extLst>
            </c:dLbl>
            <c:dLbl>
              <c:idx val="3"/>
              <c:layout>
                <c:manualLayout>
                  <c:x val="7.4211191042109229E-2"/>
                  <c:y val="-0.147019261790171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="1" i="0" baseline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684051078461364E-2"/>
                      <c:h val="4.69052051823379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2CC-5A4D-997A-D8928D8F12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baseline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solidFill>
                        <a:sysClr val="window" lastClr="FFFFFF"/>
                      </a:solidFill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12-17 years old</c:v>
                </c:pt>
                <c:pt idx="1">
                  <c:v>18-25 years old</c:v>
                </c:pt>
                <c:pt idx="2">
                  <c:v>26-65 years old</c:v>
                </c:pt>
                <c:pt idx="3">
                  <c:v>66 or older</c:v>
                </c:pt>
              </c:strCache>
            </c:strRef>
          </c:cat>
          <c:val>
            <c:numRef>
              <c:f>Sheet1!$F$2:$F$5</c:f>
              <c:numCache>
                <c:formatCode>0.0</c:formatCode>
                <c:ptCount val="4"/>
                <c:pt idx="0">
                  <c:v>2.4</c:v>
                </c:pt>
                <c:pt idx="1">
                  <c:v>18.3</c:v>
                </c:pt>
                <c:pt idx="2">
                  <c:v>22.3</c:v>
                </c:pt>
                <c:pt idx="3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9F1-4110-9141-65D05DC6EE8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Prescription drugs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1.1062234038197981E-3"/>
                  <c:y val="-4.9417172757226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CC-5A4D-997A-D8928D8F12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12-17 years old</c:v>
                </c:pt>
                <c:pt idx="1">
                  <c:v>18-25 years old</c:v>
                </c:pt>
                <c:pt idx="2">
                  <c:v>26-65 years old</c:v>
                </c:pt>
                <c:pt idx="3">
                  <c:v>66 or older</c:v>
                </c:pt>
              </c:strCache>
            </c:strRef>
          </c:cat>
          <c:val>
            <c:numRef>
              <c:f>Sheet1!$G$2:$G$5</c:f>
              <c:numCache>
                <c:formatCode>0.0</c:formatCode>
                <c:ptCount val="4"/>
                <c:pt idx="0">
                  <c:v>9.9</c:v>
                </c:pt>
                <c:pt idx="1">
                  <c:v>22.5</c:v>
                </c:pt>
                <c:pt idx="2">
                  <c:v>34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D3-BD45-9FD3-0848314318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7730720"/>
        <c:axId val="227731840"/>
        <c:axId val="0"/>
      </c:bar3DChart>
      <c:catAx>
        <c:axId val="227730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 i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>
                    <a:solidFill>
                      <a:srgbClr val="002060"/>
                    </a:solidFill>
                  </a:rPr>
                  <a:t>Percent Reporting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27730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109945714917345"/>
          <c:y val="5.4008498422042188E-2"/>
          <c:w val="0.15779431944700675"/>
          <c:h val="0.4249122733444502"/>
        </c:manualLayout>
      </c:layout>
      <c:overlay val="1"/>
      <c:txPr>
        <a:bodyPr/>
        <a:lstStyle/>
        <a:p>
          <a:pPr>
            <a:defRPr sz="1400" b="1" i="0" baseline="0">
              <a:solidFill>
                <a:srgbClr val="002060"/>
              </a:solidFill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8352331602517"/>
          <c:y val="8.5385929229355492E-2"/>
          <c:w val="0.4484990572737238"/>
          <c:h val="0.76001798125138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6"/>
            </a:solidFill>
            <a:ln w="9525" cap="flat" cmpd="sng" algn="ctr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Feel that it is okay for youth to drink alcohol occasionally</c:v>
                </c:pt>
                <c:pt idx="1">
                  <c:v>Are willing to support substance abuse prevention programs with town/city tax dollars</c:v>
                </c:pt>
                <c:pt idx="2">
                  <c:v>Believe that prevention programs for youth are effective at preventing substance abuse</c:v>
                </c:pt>
                <c:pt idx="3">
                  <c:v>Feel alcohol and other drug prevention programs are a good investment for the community</c:v>
                </c:pt>
                <c:pt idx="4">
                  <c:v>Believe it is possible to prevent alcohol and other drug problems among youth</c:v>
                </c:pt>
                <c:pt idx="5">
                  <c:v>Know about the community programs that are working to prevent alcohol and drug abuse</c:v>
                </c:pt>
                <c:pt idx="6">
                  <c:v>Believe that youth, regardless of socioeconomic, racial and ethnic status, are at risk of SA</c:v>
                </c:pt>
                <c:pt idx="7">
                  <c:v>Feel more attention should be paid to preventing prescription drug misuse</c:v>
                </c:pt>
                <c:pt idx="8">
                  <c:v>Are concerned with preventing other drug abuse</c:v>
                </c:pt>
                <c:pt idx="9">
                  <c:v>Are concerned about preventing alcohol abuse</c:v>
                </c:pt>
              </c:strCache>
            </c:strRef>
          </c:cat>
          <c:val>
            <c:numRef>
              <c:f>Sheet1!$B$2:$B$11</c:f>
              <c:numCache>
                <c:formatCode>0.00</c:formatCode>
                <c:ptCount val="10"/>
                <c:pt idx="0">
                  <c:v>2.2907000000000002</c:v>
                </c:pt>
                <c:pt idx="1">
                  <c:v>2.7656459999999998</c:v>
                </c:pt>
                <c:pt idx="2">
                  <c:v>2.9518610000000001</c:v>
                </c:pt>
                <c:pt idx="3">
                  <c:v>3.1844999999999999</c:v>
                </c:pt>
                <c:pt idx="4">
                  <c:v>2.8576999999999999</c:v>
                </c:pt>
                <c:pt idx="5">
                  <c:v>2.5385</c:v>
                </c:pt>
                <c:pt idx="6">
                  <c:v>3.2299000000000002</c:v>
                </c:pt>
                <c:pt idx="7">
                  <c:v>3.1257999999999999</c:v>
                </c:pt>
                <c:pt idx="8">
                  <c:v>3.3087</c:v>
                </c:pt>
                <c:pt idx="9">
                  <c:v>2.9226000000000001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8352331602517"/>
          <c:y val="8.5385929229355492E-2"/>
          <c:w val="0.4484990572737238"/>
          <c:h val="0.76001798125138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6"/>
            </a:solidFill>
            <a:ln w="9525" cap="flat" cmpd="sng" algn="ctr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Arial Narrow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Think that it is risky to drink alcohol while taking presciption medications</c:v>
                </c:pt>
                <c:pt idx="1">
                  <c:v>Believe that it is okay for adults to get drunk occasionally</c:v>
                </c:pt>
                <c:pt idx="2">
                  <c:v>Feel that it is okay for adults to drive after having one or two alcoholic drinks</c:v>
                </c:pt>
                <c:pt idx="3">
                  <c:v>Believe that it is okay for teens to drink if they don't drive</c:v>
                </c:pt>
                <c:pt idx="4">
                  <c:v>Feel that youth should be able to drink at parties with parental supervision</c:v>
                </c:pt>
                <c:pt idx="5">
                  <c:v>Think that the occasional use of marijuana is not harmful</c:v>
                </c:pt>
                <c:pt idx="6">
                  <c:v>Believe that enforcement of liquor laws should be a priority</c:v>
                </c:pt>
                <c:pt idx="7">
                  <c:v>Believe the use of alcohol and other drugs is a private matter that should be delt with at home</c:v>
                </c:pt>
                <c:pt idx="8">
                  <c:v>Would support legalization of marijuana</c:v>
                </c:pt>
              </c:strCache>
            </c:strRef>
          </c:cat>
          <c:val>
            <c:numRef>
              <c:f>Sheet1!$B$2:$B$10</c:f>
              <c:numCache>
                <c:formatCode>0.00</c:formatCode>
                <c:ptCount val="9"/>
                <c:pt idx="0">
                  <c:v>3.028</c:v>
                </c:pt>
                <c:pt idx="1">
                  <c:v>2.6876000000000002</c:v>
                </c:pt>
                <c:pt idx="2">
                  <c:v>2.6818</c:v>
                </c:pt>
                <c:pt idx="3">
                  <c:v>2.0779999999999998</c:v>
                </c:pt>
                <c:pt idx="4">
                  <c:v>2.109</c:v>
                </c:pt>
                <c:pt idx="5">
                  <c:v>2.5851999999999999</c:v>
                </c:pt>
                <c:pt idx="6">
                  <c:v>3.0102000000000002</c:v>
                </c:pt>
                <c:pt idx="7">
                  <c:v>2.2374000000000001</c:v>
                </c:pt>
                <c:pt idx="8">
                  <c:v>2.4645000000000001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rgbClr val="002060"/>
          </a:solidFill>
          <a:latin typeface="Arial Narrow" panose="020B0604020202020204" pitchFamily="34" charset="0"/>
          <a:cs typeface="Arial Narrow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72254081227258693"/>
          <c:y val="8.5385929229355492E-2"/>
          <c:w val="0.24001578979587346"/>
          <c:h val="0.76001798125138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Peer-based programs, such as leader or peer helper programs, youth community action groups (SADD, youth councils)</c:v>
                </c:pt>
                <c:pt idx="1">
                  <c:v>Parent education programs/parenting skills training</c:v>
                </c:pt>
                <c:pt idx="2">
                  <c:v>Youth life/social skills training programs (assertiveness, communication, drug refusal, problem-solving)</c:v>
                </c:pt>
                <c:pt idx="3">
                  <c:v>Information distribution (brochures, fact sheets, videos or presentations)</c:v>
                </c:pt>
                <c:pt idx="4">
                  <c:v>Faith-based youth groups</c:v>
                </c:pt>
                <c:pt idx="5">
                  <c:v>Social marketing aimed at changing behaviors (PSAs, media campaigns, other health communications)</c:v>
                </c:pt>
                <c:pt idx="6">
                  <c:v>Media advocacy to amplify an issue, or advance environmental or policy change (strategic use of mass media)</c:v>
                </c:pt>
                <c:pt idx="7">
                  <c:v>Enforcement of community laws/policies that discourage substance abuse (citizen watch, tip lines, party patrols, etc.)</c:v>
                </c:pt>
                <c:pt idx="8">
                  <c:v>Community laws and policies that discourage substance abuse (town ordinances, zoning, server training)</c:v>
                </c:pt>
                <c:pt idx="9">
                  <c:v>Community policing programs or services</c:v>
                </c:pt>
                <c:pt idx="10">
                  <c:v>Coalition/council/task force that addresses substance abuse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>
                  <c:v>2.3382999999999998</c:v>
                </c:pt>
                <c:pt idx="1">
                  <c:v>2.1951000000000001</c:v>
                </c:pt>
                <c:pt idx="2">
                  <c:v>2.2382</c:v>
                </c:pt>
                <c:pt idx="3">
                  <c:v>1.9391</c:v>
                </c:pt>
                <c:pt idx="4">
                  <c:v>2.1006999999999998</c:v>
                </c:pt>
                <c:pt idx="5">
                  <c:v>2.0745</c:v>
                </c:pt>
                <c:pt idx="6">
                  <c:v>1.9865999999999999</c:v>
                </c:pt>
                <c:pt idx="7">
                  <c:v>1.9995000000000001</c:v>
                </c:pt>
                <c:pt idx="8">
                  <c:v>1.9602999999999999</c:v>
                </c:pt>
                <c:pt idx="9">
                  <c:v>2.1126</c:v>
                </c:pt>
                <c:pt idx="10">
                  <c:v>2.194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1200" b="0" i="0" u="none" strike="noStrike" kern="1200" baseline="0">
                <a:solidFill>
                  <a:srgbClr val="00206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3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72254081227258693"/>
          <c:y val="8.5385929229355492E-2"/>
          <c:w val="0.24001578979587346"/>
          <c:h val="0.76001798125138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Recovery support activities (AA and other 12 step groups, recovery centers)</c:v>
                </c:pt>
                <c:pt idx="1">
                  <c:v>Adult substance abuse treatment services</c:v>
                </c:pt>
                <c:pt idx="2">
                  <c:v>Adolescent substance abuse treatment services</c:v>
                </c:pt>
                <c:pt idx="3">
                  <c:v>Counseling programs (EAP, mental health services)</c:v>
                </c:pt>
                <c:pt idx="4">
                  <c:v>Screening and brief intervention for substance problems</c:v>
                </c:pt>
                <c:pt idx="5">
                  <c:v>Local business organizations dedicated to supporting community initiatives</c:v>
                </c:pt>
                <c:pt idx="6">
                  <c:v>Supervised after school programs for elementary school students</c:v>
                </c:pt>
                <c:pt idx="7">
                  <c:v>Structured youth development activities (sports leagues, theater and arts programs</c:v>
                </c:pt>
                <c:pt idx="8">
                  <c:v>Teen center/club (Rec, drop-in, YMCA, Boys and Girls Club)</c:v>
                </c:pt>
                <c:pt idx="9">
                  <c:v>School-based substance abuse education (DARE, health curriculum)</c:v>
                </c:pt>
                <c:pt idx="10">
                  <c:v>Mentoring programs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>
                  <c:v>2.3932000000000002</c:v>
                </c:pt>
                <c:pt idx="1">
                  <c:v>2.2768999999999999</c:v>
                </c:pt>
                <c:pt idx="2">
                  <c:v>2.2464</c:v>
                </c:pt>
                <c:pt idx="3">
                  <c:v>2.3054000000000001</c:v>
                </c:pt>
                <c:pt idx="4">
                  <c:v>2.2117</c:v>
                </c:pt>
                <c:pt idx="5">
                  <c:v>2.1814</c:v>
                </c:pt>
                <c:pt idx="6">
                  <c:v>2.4116</c:v>
                </c:pt>
                <c:pt idx="7">
                  <c:v>2.4152</c:v>
                </c:pt>
                <c:pt idx="8">
                  <c:v>2.2437999999999998</c:v>
                </c:pt>
                <c:pt idx="9">
                  <c:v>1.9807999999999999</c:v>
                </c:pt>
                <c:pt idx="10">
                  <c:v>2.3418999999999999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1200" b="0" i="0" u="none" strike="noStrike" kern="1200" baseline="0">
                <a:solidFill>
                  <a:srgbClr val="00206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3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72254081227258693"/>
          <c:y val="8.5385929229355492E-2"/>
          <c:w val="0.24001578979587346"/>
          <c:h val="0.76001798125138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Perception that substance abuse is a personal problem, not a community problem</c:v>
                </c:pt>
                <c:pt idx="1">
                  <c:v>Lack of programs with culturally competent staff</c:v>
                </c:pt>
                <c:pt idx="2">
                  <c:v>Lack of trained staff</c:v>
                </c:pt>
                <c:pt idx="3">
                  <c:v>Lack of community buy-in that substance abuse is an important issue</c:v>
                </c:pt>
                <c:pt idx="4">
                  <c:v>Lack of knowledge of effective strategies to address substance abuse problems</c:v>
                </c:pt>
                <c:pt idx="5">
                  <c:v>Limited financial resources to address substance abuse in the community</c:v>
                </c:pt>
                <c:pt idx="6">
                  <c:v>Insufficient awareness of current efforts among community members</c:v>
                </c:pt>
                <c:pt idx="7">
                  <c:v>Lack of a strategic plan to address substance abuse prevention needs</c:v>
                </c:pt>
                <c:pt idx="8">
                  <c:v>Substance abuse is not considered a priority problem in our community</c:v>
                </c:pt>
                <c:pt idx="9">
                  <c:v>Lack of political support for substance abuse prevention</c:v>
                </c:pt>
                <c:pt idx="10">
                  <c:v>Lack of consensus on how to address substance abuse issues</c:v>
                </c:pt>
                <c:pt idx="11">
                  <c:v>Too few community members with time or willingness to volunteer</c:v>
                </c:pt>
                <c:pt idx="12">
                  <c:v>Lack of coordination among organizations and groups</c:v>
                </c:pt>
                <c:pt idx="13">
                  <c:v>Lack of leadership</c:v>
                </c:pt>
              </c:strCache>
            </c:strRef>
          </c:cat>
          <c:val>
            <c:numRef>
              <c:f>Sheet1!$B$2:$B$15</c:f>
              <c:numCache>
                <c:formatCode>0.00</c:formatCode>
                <c:ptCount val="14"/>
                <c:pt idx="0">
                  <c:v>2.2887</c:v>
                </c:pt>
                <c:pt idx="1">
                  <c:v>1.9907999999999999</c:v>
                </c:pt>
                <c:pt idx="2">
                  <c:v>2.0009999999999999</c:v>
                </c:pt>
                <c:pt idx="3">
                  <c:v>2.1722999999999999</c:v>
                </c:pt>
                <c:pt idx="4">
                  <c:v>2.0266000000000002</c:v>
                </c:pt>
                <c:pt idx="5">
                  <c:v>2.4763000000000002</c:v>
                </c:pt>
                <c:pt idx="6">
                  <c:v>2.2561</c:v>
                </c:pt>
                <c:pt idx="7">
                  <c:v>2.0682999999999998</c:v>
                </c:pt>
                <c:pt idx="8">
                  <c:v>2.0388000000000002</c:v>
                </c:pt>
                <c:pt idx="9">
                  <c:v>1.9612000000000001</c:v>
                </c:pt>
                <c:pt idx="10">
                  <c:v>2.0880000000000001</c:v>
                </c:pt>
                <c:pt idx="11">
                  <c:v>2.3513999999999999</c:v>
                </c:pt>
                <c:pt idx="12">
                  <c:v>2.1038000000000001</c:v>
                </c:pt>
                <c:pt idx="13">
                  <c:v>1.9394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1200" b="0" i="0" u="none" strike="noStrike" kern="1200" baseline="0">
                <a:solidFill>
                  <a:srgbClr val="00206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3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8352331602517"/>
          <c:y val="8.5385929229355492E-2"/>
          <c:w val="0.4484990572737238"/>
          <c:h val="0.76001798125138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E32-0243-965C-76301411FCB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E32-0243-965C-76301411FCB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E32-0243-965C-76301411FCB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E32-0243-965C-76301411FCB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E32-0243-965C-76301411FCB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E32-0243-965C-76301411FCB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E32-0243-965C-76301411FC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Develop a strategic plan to address substance abuse in the community</c:v>
                </c:pt>
                <c:pt idx="1">
                  <c:v>Identify the barriers to substance abuse prevention in the community</c:v>
                </c:pt>
                <c:pt idx="2">
                  <c:v>Develop policies related to or specifically for substance abuse prevention in the community</c:v>
                </c:pt>
                <c:pt idx="3">
                  <c:v>Allocate local funds to substance abuse prevention in the community</c:v>
                </c:pt>
                <c:pt idx="4">
                  <c:v>Collaborate with organizations concerned with preventing other types of problems (HIV, violence)</c:v>
                </c:pt>
                <c:pt idx="5">
                  <c:v>Convene community meetings to address substance abuse issues</c:v>
                </c:pt>
                <c:pt idx="6">
                  <c:v>Improve services and programs for substance abuse prevention</c:v>
                </c:pt>
                <c:pt idx="7">
                  <c:v>Raise community awareness of substance abuse problems</c:v>
                </c:pt>
                <c:pt idx="8">
                  <c:v>Develop culturally appropriate prevention programs and strategies</c:v>
                </c:pt>
                <c:pt idx="9">
                  <c:v>Utilize needs assessment data to plan prevention programs and policies</c:v>
                </c:pt>
                <c:pt idx="10">
                  <c:v>Secure support for prevention from local policy makers</c:v>
                </c:pt>
                <c:pt idx="11">
                  <c:v>Identify community members' abilities to act as resources to meet community needs (asset mapping)</c:v>
                </c:pt>
                <c:pt idx="12">
                  <c:v>Identify available resources for substance abuse prevention (personnel, financial, organizational)</c:v>
                </c:pt>
                <c:pt idx="13">
                  <c:v>Collect data on the nature of local substance abuse problems</c:v>
                </c:pt>
              </c:strCache>
            </c:strRef>
          </c:cat>
          <c:val>
            <c:numRef>
              <c:f>Sheet1!$B$2:$B$15</c:f>
              <c:numCache>
                <c:formatCode>0.00</c:formatCode>
                <c:ptCount val="14"/>
                <c:pt idx="0">
                  <c:v>2.8656000000000001</c:v>
                </c:pt>
                <c:pt idx="1">
                  <c:v>2.9325000000000001</c:v>
                </c:pt>
                <c:pt idx="2">
                  <c:v>2.7092000000000001</c:v>
                </c:pt>
                <c:pt idx="3">
                  <c:v>2.4944000000000002</c:v>
                </c:pt>
                <c:pt idx="4">
                  <c:v>2.9214000000000002</c:v>
                </c:pt>
                <c:pt idx="5">
                  <c:v>3.0855000000000001</c:v>
                </c:pt>
                <c:pt idx="6">
                  <c:v>2.9961000000000002</c:v>
                </c:pt>
                <c:pt idx="7">
                  <c:v>3.1669</c:v>
                </c:pt>
                <c:pt idx="8">
                  <c:v>2.8910999999999998</c:v>
                </c:pt>
                <c:pt idx="9">
                  <c:v>3.0026000000000002</c:v>
                </c:pt>
                <c:pt idx="10">
                  <c:v>2.9403999999999999</c:v>
                </c:pt>
                <c:pt idx="11">
                  <c:v>3.0084</c:v>
                </c:pt>
                <c:pt idx="12">
                  <c:v>3.1293000000000002</c:v>
                </c:pt>
                <c:pt idx="13">
                  <c:v>3.0501999999999998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1-4110-9141-65D05DC6EE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227730720"/>
        <c:axId val="227731840"/>
      </c:barChart>
      <c:catAx>
        <c:axId val="227730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1200" b="0" i="0" u="none" strike="noStrike" kern="1200" baseline="0">
                <a:solidFill>
                  <a:srgbClr val="00206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227731840"/>
        <c:crosses val="autoZero"/>
        <c:auto val="1"/>
        <c:lblAlgn val="ctr"/>
        <c:lblOffset val="100"/>
        <c:noMultiLvlLbl val="0"/>
      </c:catAx>
      <c:valAx>
        <c:axId val="227731840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73072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0.46898</cdr:x>
      <cdr:y>0.88911</cdr:y>
    </cdr:from>
    <cdr:to>
      <cdr:x>0.54115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B85D5AB-7F79-A84A-9CD7-C01E13D683A0}"/>
            </a:ext>
          </a:extLst>
        </cdr:cNvPr>
        <cdr:cNvSpPr txBox="1"/>
      </cdr:nvSpPr>
      <cdr:spPr>
        <a:xfrm xmlns:a="http://schemas.openxmlformats.org/drawingml/2006/main">
          <a:off x="525277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Strongly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Disagree</a:t>
          </a:r>
        </a:p>
      </cdr:txBody>
    </cdr:sp>
  </cdr:relSizeAnchor>
  <cdr:relSizeAnchor xmlns:cdr="http://schemas.openxmlformats.org/drawingml/2006/chartDrawing">
    <cdr:from>
      <cdr:x>0.76812</cdr:x>
      <cdr:y>0.88911</cdr:y>
    </cdr:from>
    <cdr:to>
      <cdr:x>0.8403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860336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Agree</a:t>
          </a:r>
        </a:p>
      </cdr:txBody>
    </cdr:sp>
  </cdr:relSizeAnchor>
  <cdr:relSizeAnchor xmlns:cdr="http://schemas.openxmlformats.org/drawingml/2006/chartDrawing">
    <cdr:from>
      <cdr:x>0.61668</cdr:x>
      <cdr:y>0.88911</cdr:y>
    </cdr:from>
    <cdr:to>
      <cdr:x>0.68885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6907088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Disagree</a:t>
          </a:r>
        </a:p>
      </cdr:txBody>
    </cdr:sp>
  </cdr:relSizeAnchor>
  <cdr:relSizeAnchor xmlns:cdr="http://schemas.openxmlformats.org/drawingml/2006/chartDrawing">
    <cdr:from>
      <cdr:x>0.91839</cdr:x>
      <cdr:y>0.88911</cdr:y>
    </cdr:from>
    <cdr:to>
      <cdr:x>0.99056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0286392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Strongly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Agree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0.46898</cdr:x>
      <cdr:y>0.88911</cdr:y>
    </cdr:from>
    <cdr:to>
      <cdr:x>0.54115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B85D5AB-7F79-A84A-9CD7-C01E13D683A0}"/>
            </a:ext>
          </a:extLst>
        </cdr:cNvPr>
        <cdr:cNvSpPr txBox="1"/>
      </cdr:nvSpPr>
      <cdr:spPr>
        <a:xfrm xmlns:a="http://schemas.openxmlformats.org/drawingml/2006/main">
          <a:off x="525277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Strongly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Disagree</a:t>
          </a:r>
        </a:p>
      </cdr:txBody>
    </cdr:sp>
  </cdr:relSizeAnchor>
  <cdr:relSizeAnchor xmlns:cdr="http://schemas.openxmlformats.org/drawingml/2006/chartDrawing">
    <cdr:from>
      <cdr:x>0.76812</cdr:x>
      <cdr:y>0.88911</cdr:y>
    </cdr:from>
    <cdr:to>
      <cdr:x>0.8403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860336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Agree</a:t>
          </a:r>
        </a:p>
      </cdr:txBody>
    </cdr:sp>
  </cdr:relSizeAnchor>
  <cdr:relSizeAnchor xmlns:cdr="http://schemas.openxmlformats.org/drawingml/2006/chartDrawing">
    <cdr:from>
      <cdr:x>0.61668</cdr:x>
      <cdr:y>0.88911</cdr:y>
    </cdr:from>
    <cdr:to>
      <cdr:x>0.68885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6907088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Disagree</a:t>
          </a:r>
        </a:p>
      </cdr:txBody>
    </cdr:sp>
  </cdr:relSizeAnchor>
  <cdr:relSizeAnchor xmlns:cdr="http://schemas.openxmlformats.org/drawingml/2006/chartDrawing">
    <cdr:from>
      <cdr:x>0.91839</cdr:x>
      <cdr:y>0.88911</cdr:y>
    </cdr:from>
    <cdr:to>
      <cdr:x>0.99056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0286392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Strongly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Agree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0.80686</cdr:x>
      <cdr:y>0.88911</cdr:y>
    </cdr:from>
    <cdr:to>
      <cdr:x>0.87903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1111169" y="4833881"/>
          <a:ext cx="993901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Effective</a:t>
          </a:r>
        </a:p>
      </cdr:txBody>
    </cdr:sp>
  </cdr:relSizeAnchor>
  <cdr:relSizeAnchor xmlns:cdr="http://schemas.openxmlformats.org/drawingml/2006/chartDrawing">
    <cdr:from>
      <cdr:x>0.68492</cdr:x>
      <cdr:y>0.88911</cdr:y>
    </cdr:from>
    <cdr:to>
      <cdr:x>0.7571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9432010" y="4833881"/>
          <a:ext cx="993901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Ineffective</a:t>
          </a:r>
        </a:p>
      </cdr:txBody>
    </cdr:sp>
  </cdr:relSizeAnchor>
  <cdr:relSizeAnchor xmlns:cdr="http://schemas.openxmlformats.org/drawingml/2006/chartDrawing">
    <cdr:from>
      <cdr:x>0.92783</cdr:x>
      <cdr:y>0.88911</cdr:y>
    </cdr:from>
    <cdr:to>
      <cdr:x>1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2777019" y="4833881"/>
          <a:ext cx="993900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Very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Effective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0.80686</cdr:x>
      <cdr:y>0.88911</cdr:y>
    </cdr:from>
    <cdr:to>
      <cdr:x>0.87903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1111169" y="4833881"/>
          <a:ext cx="993901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Effective</a:t>
          </a:r>
        </a:p>
      </cdr:txBody>
    </cdr:sp>
  </cdr:relSizeAnchor>
  <cdr:relSizeAnchor xmlns:cdr="http://schemas.openxmlformats.org/drawingml/2006/chartDrawing">
    <cdr:from>
      <cdr:x>0.68492</cdr:x>
      <cdr:y>0.88911</cdr:y>
    </cdr:from>
    <cdr:to>
      <cdr:x>0.7571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9432010" y="4833881"/>
          <a:ext cx="993901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Ineffective</a:t>
          </a:r>
        </a:p>
      </cdr:txBody>
    </cdr:sp>
  </cdr:relSizeAnchor>
  <cdr:relSizeAnchor xmlns:cdr="http://schemas.openxmlformats.org/drawingml/2006/chartDrawing">
    <cdr:from>
      <cdr:x>0.92783</cdr:x>
      <cdr:y>0.88911</cdr:y>
    </cdr:from>
    <cdr:to>
      <cdr:x>1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2777019" y="4833881"/>
          <a:ext cx="993900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Very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Effective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0.80686</cdr:x>
      <cdr:y>0.88911</cdr:y>
    </cdr:from>
    <cdr:to>
      <cdr:x>0.87903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1111169" y="4833881"/>
          <a:ext cx="993901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Moderate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Barrier</a:t>
          </a:r>
        </a:p>
      </cdr:txBody>
    </cdr:sp>
  </cdr:relSizeAnchor>
  <cdr:relSizeAnchor xmlns:cdr="http://schemas.openxmlformats.org/drawingml/2006/chartDrawing">
    <cdr:from>
      <cdr:x>0.68492</cdr:x>
      <cdr:y>0.88911</cdr:y>
    </cdr:from>
    <cdr:to>
      <cdr:x>0.7571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9432010" y="4833881"/>
          <a:ext cx="993901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Not a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Barrier</a:t>
          </a:r>
        </a:p>
      </cdr:txBody>
    </cdr:sp>
  </cdr:relSizeAnchor>
  <cdr:relSizeAnchor xmlns:cdr="http://schemas.openxmlformats.org/drawingml/2006/chartDrawing">
    <cdr:from>
      <cdr:x>0.92783</cdr:x>
      <cdr:y>0.88911</cdr:y>
    </cdr:from>
    <cdr:to>
      <cdr:x>1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2777019" y="4833881"/>
          <a:ext cx="993900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Large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Barrier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0.46898</cdr:x>
      <cdr:y>0.88911</cdr:y>
    </cdr:from>
    <cdr:to>
      <cdr:x>0.54115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B85D5AB-7F79-A84A-9CD7-C01E13D683A0}"/>
            </a:ext>
          </a:extLst>
        </cdr:cNvPr>
        <cdr:cNvSpPr txBox="1"/>
      </cdr:nvSpPr>
      <cdr:spPr>
        <a:xfrm xmlns:a="http://schemas.openxmlformats.org/drawingml/2006/main">
          <a:off x="525277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Not ready</a:t>
          </a:r>
        </a:p>
      </cdr:txBody>
    </cdr:sp>
  </cdr:relSizeAnchor>
  <cdr:relSizeAnchor xmlns:cdr="http://schemas.openxmlformats.org/drawingml/2006/chartDrawing">
    <cdr:from>
      <cdr:x>0.76812</cdr:x>
      <cdr:y>0.88911</cdr:y>
    </cdr:from>
    <cdr:to>
      <cdr:x>0.8403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860336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Medium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Readiness</a:t>
          </a:r>
        </a:p>
      </cdr:txBody>
    </cdr:sp>
  </cdr:relSizeAnchor>
  <cdr:relSizeAnchor xmlns:cdr="http://schemas.openxmlformats.org/drawingml/2006/chartDrawing">
    <cdr:from>
      <cdr:x>0.61668</cdr:x>
      <cdr:y>0.88911</cdr:y>
    </cdr:from>
    <cdr:to>
      <cdr:x>0.68885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6907088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Low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readiness</a:t>
          </a:r>
        </a:p>
      </cdr:txBody>
    </cdr:sp>
  </cdr:relSizeAnchor>
  <cdr:relSizeAnchor xmlns:cdr="http://schemas.openxmlformats.org/drawingml/2006/chartDrawing">
    <cdr:from>
      <cdr:x>0.91839</cdr:x>
      <cdr:y>0.88911</cdr:y>
    </cdr:from>
    <cdr:to>
      <cdr:x>0.99056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0286392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High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Readiness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0.46898</cdr:x>
      <cdr:y>0.88911</cdr:y>
    </cdr:from>
    <cdr:to>
      <cdr:x>0.54115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B85D5AB-7F79-A84A-9CD7-C01E13D683A0}"/>
            </a:ext>
          </a:extLst>
        </cdr:cNvPr>
        <cdr:cNvSpPr txBox="1"/>
      </cdr:nvSpPr>
      <cdr:spPr>
        <a:xfrm xmlns:a="http://schemas.openxmlformats.org/drawingml/2006/main">
          <a:off x="525277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 ability</a:t>
          </a:r>
        </a:p>
      </cdr:txBody>
    </cdr:sp>
  </cdr:relSizeAnchor>
  <cdr:relSizeAnchor xmlns:cdr="http://schemas.openxmlformats.org/drawingml/2006/chartDrawing">
    <cdr:from>
      <cdr:x>0.76812</cdr:x>
      <cdr:y>0.88911</cdr:y>
    </cdr:from>
    <cdr:to>
      <cdr:x>0.8403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8603365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Medium</a:t>
          </a:r>
        </a:p>
      </cdr:txBody>
    </cdr:sp>
  </cdr:relSizeAnchor>
  <cdr:relSizeAnchor xmlns:cdr="http://schemas.openxmlformats.org/drawingml/2006/chartDrawing">
    <cdr:from>
      <cdr:x>0.61668</cdr:x>
      <cdr:y>0.88911</cdr:y>
    </cdr:from>
    <cdr:to>
      <cdr:x>0.68885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6907088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Low</a:t>
          </a:r>
        </a:p>
      </cdr:txBody>
    </cdr:sp>
  </cdr:relSizeAnchor>
  <cdr:relSizeAnchor xmlns:cdr="http://schemas.openxmlformats.org/drawingml/2006/chartDrawing">
    <cdr:from>
      <cdr:x>0.91839</cdr:x>
      <cdr:y>0.88911</cdr:y>
    </cdr:from>
    <cdr:to>
      <cdr:x>0.99056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0286392" y="4833881"/>
          <a:ext cx="808383" cy="60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High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0.46898</cdr:x>
      <cdr:y>0.81243</cdr:y>
    </cdr:from>
    <cdr:to>
      <cdr:x>0.54115</cdr:x>
      <cdr:y>0.92332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B85D5AB-7F79-A84A-9CD7-C01E13D683A0}"/>
            </a:ext>
          </a:extLst>
        </cdr:cNvPr>
        <cdr:cNvSpPr txBox="1"/>
      </cdr:nvSpPr>
      <cdr:spPr>
        <a:xfrm xmlns:a="http://schemas.openxmlformats.org/drawingml/2006/main">
          <a:off x="5354481" y="1641868"/>
          <a:ext cx="823985" cy="224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 support</a:t>
          </a:r>
        </a:p>
      </cdr:txBody>
    </cdr:sp>
  </cdr:relSizeAnchor>
  <cdr:relSizeAnchor xmlns:cdr="http://schemas.openxmlformats.org/drawingml/2006/chartDrawing">
    <cdr:from>
      <cdr:x>0.76812</cdr:x>
      <cdr:y>0.81243</cdr:y>
    </cdr:from>
    <cdr:to>
      <cdr:x>0.8403</cdr:x>
      <cdr:y>0.92332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8769849" y="1641868"/>
          <a:ext cx="824100" cy="224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support</a:t>
          </a:r>
        </a:p>
      </cdr:txBody>
    </cdr:sp>
  </cdr:relSizeAnchor>
  <cdr:relSizeAnchor xmlns:cdr="http://schemas.openxmlformats.org/drawingml/2006/chartDrawing">
    <cdr:from>
      <cdr:x>0.61997</cdr:x>
      <cdr:y>0.81243</cdr:y>
    </cdr:from>
    <cdr:to>
      <cdr:x>0.69214</cdr:x>
      <cdr:y>0.92332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7078377" y="1641868"/>
          <a:ext cx="823986" cy="224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little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support</a:t>
          </a:r>
        </a:p>
      </cdr:txBody>
    </cdr:sp>
  </cdr:relSizeAnchor>
  <cdr:relSizeAnchor xmlns:cdr="http://schemas.openxmlformats.org/drawingml/2006/chartDrawing">
    <cdr:from>
      <cdr:x>0.90746</cdr:x>
      <cdr:y>0.81243</cdr:y>
    </cdr:from>
    <cdr:to>
      <cdr:x>1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0360776" y="1641868"/>
          <a:ext cx="1056514" cy="379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lot of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support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0.52022</cdr:x>
      <cdr:y>0.88911</cdr:y>
    </cdr:from>
    <cdr:to>
      <cdr:x>0.59239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B85D5AB-7F79-A84A-9CD7-C01E13D683A0}"/>
            </a:ext>
          </a:extLst>
        </cdr:cNvPr>
        <cdr:cNvSpPr txBox="1"/>
      </cdr:nvSpPr>
      <cdr:spPr>
        <a:xfrm xmlns:a="http://schemas.openxmlformats.org/drawingml/2006/main">
          <a:off x="6256722" y="4833890"/>
          <a:ext cx="867999" cy="60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Strongly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Disagree</a:t>
          </a:r>
        </a:p>
      </cdr:txBody>
    </cdr:sp>
  </cdr:relSizeAnchor>
  <cdr:relSizeAnchor xmlns:cdr="http://schemas.openxmlformats.org/drawingml/2006/chartDrawing">
    <cdr:from>
      <cdr:x>0.783</cdr:x>
      <cdr:y>0.88911</cdr:y>
    </cdr:from>
    <cdr:to>
      <cdr:x>0.85518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9417203" y="4833890"/>
          <a:ext cx="868120" cy="60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Agree</a:t>
          </a:r>
        </a:p>
      </cdr:txBody>
    </cdr:sp>
  </cdr:relSizeAnchor>
  <cdr:relSizeAnchor xmlns:cdr="http://schemas.openxmlformats.org/drawingml/2006/chartDrawing">
    <cdr:from>
      <cdr:x>0.65139</cdr:x>
      <cdr:y>0.88911</cdr:y>
    </cdr:from>
    <cdr:to>
      <cdr:x>0.72356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7834347" y="4833890"/>
          <a:ext cx="868000" cy="60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Somewhat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Disagree</a:t>
          </a:r>
        </a:p>
      </cdr:txBody>
    </cdr:sp>
  </cdr:relSizeAnchor>
  <cdr:relSizeAnchor xmlns:cdr="http://schemas.openxmlformats.org/drawingml/2006/chartDrawing">
    <cdr:from>
      <cdr:x>0.91839</cdr:x>
      <cdr:y>0.88911</cdr:y>
    </cdr:from>
    <cdr:to>
      <cdr:x>0.99056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D852FF5-856D-A641-95A1-9F16E9502224}"/>
            </a:ext>
          </a:extLst>
        </cdr:cNvPr>
        <cdr:cNvSpPr txBox="1"/>
      </cdr:nvSpPr>
      <cdr:spPr>
        <a:xfrm xmlns:a="http://schemas.openxmlformats.org/drawingml/2006/main">
          <a:off x="11045618" y="4833890"/>
          <a:ext cx="868000" cy="60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Strongly </a:t>
          </a:r>
          <a:b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Agree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9F9F9C-E471-4E1F-B164-D4EC79BE8633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AA21D5-DEB2-4FDE-AECF-36096ED2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29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464DEF-ED2B-4FF7-8164-AD9D4F17F81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2ED8EC-8975-4722-A7AC-0CD57BB4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50684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66581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78389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56743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27454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76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4176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Note for the 12-17 years old group for Tobacco: Of the 13%, 7.5% are concerned about e-cigarettes/vaping, while 5.4% are concerned about Tobacco.</a:t>
            </a:r>
          </a:p>
          <a:p>
            <a:endParaRPr lang="en-US" baseline="0" dirty="0"/>
          </a:p>
          <a:p>
            <a:r>
              <a:rPr lang="en-US" baseline="0" dirty="0"/>
              <a:t>For cases where the Other category was selected, the following recodes were applied.</a:t>
            </a:r>
          </a:p>
          <a:p>
            <a:r>
              <a:rPr lang="en-US" baseline="0" dirty="0"/>
              <a:t>Fentanyl = Heroin</a:t>
            </a:r>
          </a:p>
          <a:p>
            <a:r>
              <a:rPr lang="en-US" baseline="0" dirty="0"/>
              <a:t>Opiates/opioids  = Prescription drugs</a:t>
            </a:r>
          </a:p>
          <a:p>
            <a:r>
              <a:rPr lang="en-US" dirty="0"/>
              <a:t>E-cigarettes, </a:t>
            </a:r>
            <a:r>
              <a:rPr lang="en-US" dirty="0" err="1"/>
              <a:t>Juuling</a:t>
            </a:r>
            <a:r>
              <a:rPr lang="en-US" dirty="0"/>
              <a:t>, vaping, nicotine = Tobacco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8557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0479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18083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48802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53934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03124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B03879B4-2B58-4AAC-85C7-37A261C8005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5669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F1A35-20A7-0A47-A5DA-4CD2AF27F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1568E5-1FE6-2948-A773-D70B8971B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A70C0-F999-A94B-8865-30DB5D60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E1E85C-820F-4A1E-902B-319E04E766E7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EDC9C-DEB7-E44F-9C90-C5F5273A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8BEF1-4ADB-844A-8FAE-362C519D7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0A9BA-8B80-4F57-96A6-360FE154FD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33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E79D8-0B3C-1941-A087-D4536FE6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A0B12-D1CD-EB4F-923F-9EF22BCE8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FBD55-6964-4343-B8DC-37EDF6A2E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FB3504-6633-4F86-8D11-74CE272C8293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33A61-7EC1-6B4A-A607-8355D929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ECAE7-1233-3844-989B-787F0509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F87BF-E9D3-47AE-983D-83F2D3D560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2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65EAFF-723D-104E-A3F5-51ED19745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A6A46-C8AA-3342-B910-A89B5BC7C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31268-EA3A-2543-86F2-15613D04C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EFDE52-0CEA-4ED3-9CF6-D350F718559E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6C5FC-C133-1E4B-9C58-B98FB7F6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96C18-6EFC-C445-856E-06EA6C29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D3986-63F2-42F8-9D51-2748026CE7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4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B84C5-AEEC-B248-BF7A-3BFC77E5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11599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1E5B0-42C2-D747-8B95-881B42AA1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0945-55B3-B340-8A18-63DDFD28D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599BD5-FF6A-425D-8EE3-5661D29BDF74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231D9-DC40-9E4D-AB15-364CFF614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68D07-AEC1-A241-9A90-F76C1567B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DBCC-4913-4815-AF45-EB1037B197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CPES logo final 022818">
            <a:extLst>
              <a:ext uri="{FF2B5EF4-FFF2-40B4-BE49-F238E27FC236}">
                <a16:creationId xmlns:a16="http://schemas.microsoft.com/office/drawing/2014/main" id="{1349FC60-E200-D547-96C8-7606708E30CD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278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CA797-7A9E-754C-B6A4-992C36820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0BFED-5BB5-E54C-92BB-5B1D8FED8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6A352-BF1D-C146-98A8-6EE85FD26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FF1B70-CF99-41AD-AB1E-D46359F3A24E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23F97-D7D4-8148-97CA-85DD3F35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8E277-3E74-FC4C-977B-1ED4DB49A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97B7C-07A0-45E6-9B5D-7A269C08A9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31F0-C17D-DF45-AEE9-E4B5B8A25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59C9E-5B5E-5E45-B0C7-FDF565A79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5CAE1-DEED-6446-B7B9-B948AD2DC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F1659-7E6C-6B43-BD0A-ED98A1A1E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D5DA7D-CCEE-46AE-83B3-28485995DE3A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F7A1D-4DA7-8544-8541-52E1878D0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3F8EB-883C-C04B-A1C5-C5F8CE87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A88434-8F3F-4FC0-B273-4EACC686E6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518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EEAD-9D64-E049-9E48-F22F9E870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986D2-2B6B-E04D-BE5E-CCDFB60E2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FB6BC-1E45-E540-BF85-1B6CF71ED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683E3-D876-4C47-B652-0A69ADB56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80633-C4EE-E640-A5A1-8A1F9F253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97BDBF-BEB0-C942-88B4-B664D86D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91824-92CE-4C81-BDD3-C4E609987244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D856F3-6CAE-2F4C-8F89-F0786F2B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A2349A-9699-0345-AA9F-9EBD59F8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4CB5F-201E-43C1-9D35-CAC164F1E4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849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FE49A-5EFE-5349-A15C-461E50F4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8EB3E3-AF38-3B47-A10F-7DE3AB7C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7F9E7-9C69-4864-BF53-B20EF63C0B17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ECCB8-4147-1543-9C4A-D29980DB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5CF28C-756E-1E4C-8549-545DF637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40FE-5D52-48D3-929F-31FE9B4580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81B54E-6636-0F47-8F11-26A55539D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2E7D0-5EB2-4BAF-94EF-6BECA1F4463A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41495-2262-4D46-B628-8C1C42267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B6E9B-C20F-F941-B3EF-9FA23DD5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6B3A2-E3AF-4D5F-8C79-B3B1A53E7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602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32D28-8A4A-8540-BC2F-9332984D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FBF7A-B70B-954C-BB2A-62F1C1F90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2948D-F8DD-C64C-96A0-FCC3F2617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503B4-3BCF-3B44-A120-C0FA6830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450E62-A96C-4D90-BA2B-E6138C37C0B1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ABCF1-A9FF-904F-8BE2-063E92E5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F829E-D21A-E347-9174-7D760548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23C33-90FD-4910-984E-0DCAC12039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792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5D73B-47D3-8E40-9C85-CBA5A757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229886-FB19-5241-BBF2-2DEFEFC1D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91A68-3C02-1B47-A93A-B910CCA38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20DE1-FBD4-F84C-BE86-9D77A5A76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DEEF68-23D3-4E0E-8B6C-8FAA9A3B2C27}" type="datetimeFigureOut">
              <a:rPr lang="en-US" smtClean="0"/>
              <a:pPr>
                <a:defRPr/>
              </a:pPr>
              <a:t>10/19/2018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B74C4-2EF9-EC46-AE0A-5B2E86C0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3330C-B419-324B-8282-160569AB4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59F1D-328B-4074-AEE1-300BD2EF25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4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ED9578-D088-E644-A62F-E20625B2E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147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A8757-662D-B840-BFD3-6BCF0A115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8A35B-BCB9-A94C-803F-F0D1F67F5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CD26D23-7119-4046-A99A-6BEB86B4DC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10/19/2018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B5873-1FB3-214D-9E37-CC110AB99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0AA19-572F-464E-A4E1-B8E956516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D9FECA5-D6F4-4598-94A7-F48AE6559A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22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8A4E6-311A-C840-9C04-98F33907C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2311401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002060"/>
                </a:solidFill>
              </a:rPr>
              <a:t>2018 Connecticut Community </a:t>
            </a:r>
            <a:r>
              <a:rPr lang="en-US" sz="4800" b="1" i="1" dirty="0">
                <a:solidFill>
                  <a:srgbClr val="002060"/>
                </a:solidFill>
              </a:rPr>
              <a:t>Readiness </a:t>
            </a:r>
            <a:r>
              <a:rPr lang="en-US" sz="4800" b="1" i="1" dirty="0" smtClean="0">
                <a:solidFill>
                  <a:srgbClr val="002060"/>
                </a:solidFill>
              </a:rPr>
              <a:t>Survey </a:t>
            </a:r>
            <a:r>
              <a:rPr lang="en-US" sz="4800" b="1" i="1" dirty="0" smtClean="0"/>
              <a:t>Results</a:t>
            </a:r>
            <a:r>
              <a:rPr lang="en-US" sz="4800" dirty="0" smtClean="0"/>
              <a:t>: </a:t>
            </a:r>
            <a:br>
              <a:rPr lang="en-US" sz="4800" dirty="0" smtClean="0"/>
            </a:br>
            <a:r>
              <a:rPr lang="en-US" sz="4800" b="1" i="1" dirty="0" smtClean="0">
                <a:solidFill>
                  <a:srgbClr val="71AF47"/>
                </a:solidFill>
              </a:rPr>
              <a:t>CONNECTICUT</a:t>
            </a:r>
            <a:endParaRPr lang="en-US" sz="4800" b="1" i="1" dirty="0">
              <a:solidFill>
                <a:srgbClr val="71AF47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76673-3863-3349-A07E-E407E5302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670" y="3338287"/>
            <a:ext cx="11120279" cy="148045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2600" b="1" dirty="0" smtClean="0">
                <a:solidFill>
                  <a:srgbClr val="727D84"/>
                </a:solidFill>
              </a:rPr>
              <a:t>Developed by the Department of Mental Health and Addiction Services </a:t>
            </a:r>
          </a:p>
          <a:p>
            <a:pPr>
              <a:defRPr/>
            </a:pPr>
            <a:r>
              <a:rPr lang="en-US" altLang="en-US" sz="2600" b="1" dirty="0" smtClean="0">
                <a:solidFill>
                  <a:srgbClr val="727D84"/>
                </a:solidFill>
              </a:rPr>
              <a:t>Center for Prevention Evaluation and Statistics at UConn Health</a:t>
            </a:r>
            <a:endParaRPr lang="en-US" altLang="en-US" sz="2600" b="1" dirty="0">
              <a:solidFill>
                <a:srgbClr val="727D84"/>
              </a:solidFill>
            </a:endParaRPr>
          </a:p>
          <a:p>
            <a:pPr>
              <a:defRPr/>
            </a:pPr>
            <a:r>
              <a:rPr lang="en-US" altLang="en-US" sz="3200" b="1" dirty="0" smtClean="0">
                <a:solidFill>
                  <a:srgbClr val="727D84"/>
                </a:solidFill>
              </a:rPr>
              <a:t>October 2018</a:t>
            </a:r>
            <a:endParaRPr lang="en-US" altLang="en-US" sz="3200" b="1" dirty="0">
              <a:solidFill>
                <a:srgbClr val="727D84"/>
              </a:solidFill>
            </a:endParaRPr>
          </a:p>
        </p:txBody>
      </p:sp>
      <p:pic>
        <p:nvPicPr>
          <p:cNvPr id="4" name="Picture 3" descr="CPES logo final 022818">
            <a:extLst>
              <a:ext uri="{FF2B5EF4-FFF2-40B4-BE49-F238E27FC236}">
                <a16:creationId xmlns:a16="http://schemas.microsoft.com/office/drawing/2014/main" id="{4E15E2C8-51D3-EC4E-BDDA-59157548E19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456" y="5819136"/>
            <a:ext cx="1744494" cy="873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Image result for dmha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074" y="5255593"/>
            <a:ext cx="2465851" cy="148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670" y="5965370"/>
            <a:ext cx="2800404" cy="58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74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76" y="365125"/>
            <a:ext cx="9644577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2800" dirty="0"/>
              <a:t>Key Informant Ratings of Substance Abuse Prevention Strategies in the Community [Q11]: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272993706"/>
              </p:ext>
            </p:extLst>
          </p:nvPr>
        </p:nvGraphicFramePr>
        <p:xfrm>
          <a:off x="-3082414" y="1051939"/>
          <a:ext cx="14940114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751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76" y="365125"/>
            <a:ext cx="9644577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2800" dirty="0"/>
              <a:t>Key Informant Ratings of Substance Abuse Prevention Strategies in the Community [Q11]: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351097389"/>
              </p:ext>
            </p:extLst>
          </p:nvPr>
        </p:nvGraphicFramePr>
        <p:xfrm>
          <a:off x="-3067666" y="1051937"/>
          <a:ext cx="14926618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9210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76" y="365125"/>
            <a:ext cx="9644577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2800" dirty="0"/>
              <a:t>Perceived Barriers to Substance Abuse Prevention Activities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the Community [Q12]: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531707504"/>
              </p:ext>
            </p:extLst>
          </p:nvPr>
        </p:nvGraphicFramePr>
        <p:xfrm>
          <a:off x="-2949677" y="1051939"/>
          <a:ext cx="14779134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270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365125"/>
            <a:ext cx="9808453" cy="132556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3100" dirty="0"/>
              <a:t>Key Informant Ratings of Community Readiness for Substance Abuse Prevention Planning Activities [Q13]: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63957362"/>
              </p:ext>
            </p:extLst>
          </p:nvPr>
        </p:nvGraphicFramePr>
        <p:xfrm>
          <a:off x="165100" y="1129759"/>
          <a:ext cx="11573819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1871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sz="2800" dirty="0"/>
              <a:t>Availability of Substance Abuse Prevention Data [Q14]: Connecticut CRS, 2018</a:t>
            </a:r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507650776"/>
              </p:ext>
            </p:extLst>
          </p:nvPr>
        </p:nvGraphicFramePr>
        <p:xfrm>
          <a:off x="208722" y="1129759"/>
          <a:ext cx="11530197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06946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en-US" sz="2800" dirty="0"/>
              <a:t>Key Informant Ratings of the Community Stage of Readiness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</a:t>
            </a:r>
            <a:r>
              <a:rPr lang="en-US" sz="2800" dirty="0"/>
              <a:t>Substance Abuse Prevention [Q15]: Connecticut CRS, 2018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005DAB0-B7B2-8943-89A7-1B50EC6CB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971237"/>
              </p:ext>
            </p:extLst>
          </p:nvPr>
        </p:nvGraphicFramePr>
        <p:xfrm>
          <a:off x="838200" y="1407887"/>
          <a:ext cx="10515600" cy="5015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8252">
                  <a:extLst>
                    <a:ext uri="{9D8B030D-6E8A-4147-A177-3AD203B41FA5}">
                      <a16:colId xmlns:a16="http://schemas.microsoft.com/office/drawing/2014/main" val="2292344864"/>
                    </a:ext>
                  </a:extLst>
                </a:gridCol>
                <a:gridCol w="977348">
                  <a:extLst>
                    <a:ext uri="{9D8B030D-6E8A-4147-A177-3AD203B41FA5}">
                      <a16:colId xmlns:a16="http://schemas.microsoft.com/office/drawing/2014/main" val="3233150570"/>
                    </a:ext>
                  </a:extLst>
                </a:gridCol>
              </a:tblGrid>
              <a:tr h="404536">
                <a:tc>
                  <a:txBody>
                    <a:bodyPr/>
                    <a:lstStyle/>
                    <a:p>
                      <a:r>
                        <a:rPr lang="en-US" dirty="0"/>
                        <a:t>Community Stage of Readiness for Substance Abuse Prevention: Connecticut (n=744)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tabLst>
                          <a:tab pos="452438" algn="l"/>
                        </a:tabLst>
                      </a:pPr>
                      <a:r>
                        <a:rPr lang="en-US" dirty="0"/>
                        <a:t>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025605"/>
                  </a:ext>
                </a:extLst>
              </a:tr>
              <a:tr h="404536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1 - This town/city tolerates or encourages substance abuse.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0" algn="ctr">
                        <a:tabLst/>
                      </a:pP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654446493"/>
                  </a:ext>
                </a:extLst>
              </a:tr>
              <a:tr h="404536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2 - This town/city has little or no recognition of the substance abuse problem.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386466167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3 - This town/city believes that there is a substance abuse problem, but awareness of the issue is only linked to one or two incidents involving substance abuse.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4006956238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4 - This town/city recognizes the substance abuse problem and leaders on the issue are identifiable, but little planning has been done to address problems and risk factors.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24.4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3596314602"/>
                  </a:ext>
                </a:extLst>
              </a:tr>
              <a:tr h="404536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5 - This town/city is planning for substance abuse prevention and focuses on practical details, including seeking funds for prevention efforts.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22.9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1025420599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6 - This town/city has enough information to justify a substance abuse prevention program and there is great enthusiasm for the initiative as it begins.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2378615237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7 - This town/city has created policies and/or more than one substance abuse prevention program is running with financial support and trained staff.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13.3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75730928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8 - This town/city views standard substance abuse programs as valuable, new programs are being developed to reach out to at-risk populations and there is ongoing sophisticated evaluation of current efforts.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10.6</a:t>
                      </a: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550883680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9 - This town/city has detailed and sophisticated knowledge of prevalence, risk factors, and substance abuse program effectiveness and the programming is tailored by trained staff to address risk factors within the community.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</a:p>
                  </a:txBody>
                  <a:tcPr marL="47625" marR="47625" marT="0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173441"/>
                  </a:ext>
                </a:extLst>
              </a:tr>
              <a:tr h="404536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rgbClr val="002060"/>
                          </a:solidFill>
                        </a:rPr>
                        <a:t>Mean Stage of Readiness for Connecticut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5.26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35955634"/>
                  </a:ext>
                </a:extLst>
              </a:tr>
            </a:tbl>
          </a:graphicData>
        </a:graphic>
      </p:graphicFrame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902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en-US" sz="2800" dirty="0"/>
              <a:t>How important is it to prevent problem gambling in your community? [Q16]: Connecticut CRS, 2018</a:t>
            </a:r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757147314"/>
              </p:ext>
            </p:extLst>
          </p:nvPr>
        </p:nvGraphicFramePr>
        <p:xfrm>
          <a:off x="538425" y="1129759"/>
          <a:ext cx="11200494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5344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365125"/>
            <a:ext cx="9808453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2800" dirty="0"/>
              <a:t>Community Ability and Support for Suicide Prevention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[</a:t>
            </a:r>
            <a:r>
              <a:rPr lang="en-US" sz="2800" dirty="0"/>
              <a:t>Q17-Q19]: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15535612"/>
              </p:ext>
            </p:extLst>
          </p:nvPr>
        </p:nvGraphicFramePr>
        <p:xfrm>
          <a:off x="444500" y="2173383"/>
          <a:ext cx="11417290" cy="1944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209E188-4AC2-4B48-A15F-3AC13FF47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2440041"/>
              </p:ext>
            </p:extLst>
          </p:nvPr>
        </p:nvGraphicFramePr>
        <p:xfrm>
          <a:off x="444500" y="4247655"/>
          <a:ext cx="11417290" cy="218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E2DE0F9-1708-A049-987A-8700B34070FD}"/>
              </a:ext>
            </a:extLst>
          </p:cNvPr>
          <p:cNvSpPr txBox="1"/>
          <p:nvPr/>
        </p:nvSpPr>
        <p:spPr>
          <a:xfrm>
            <a:off x="769719" y="1553748"/>
            <a:ext cx="10507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93.5% of respondents agree that “suicide prevention efforts (such as educational programs, training, policies, and identification and referral of individuals at risk of suicide) are needed in the community.”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C94CBDE-91C5-D84D-808E-386F45C3AF14}"/>
              </a:ext>
            </a:extLst>
          </p:cNvPr>
          <p:cNvCxnSpPr>
            <a:cxnSpLocks/>
          </p:cNvCxnSpPr>
          <p:nvPr/>
        </p:nvCxnSpPr>
        <p:spPr>
          <a:xfrm>
            <a:off x="622852" y="4263899"/>
            <a:ext cx="11092070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74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76" y="365125"/>
            <a:ext cx="9644577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2800" dirty="0"/>
              <a:t>Community Attitudes Toward Mental Health Promotion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[</a:t>
            </a:r>
            <a:r>
              <a:rPr lang="en-US" sz="2800" dirty="0"/>
              <a:t>Q20]: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571175063"/>
              </p:ext>
            </p:extLst>
          </p:nvPr>
        </p:nvGraphicFramePr>
        <p:xfrm>
          <a:off x="-228493" y="1163795"/>
          <a:ext cx="12027154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7B7CC0-3FE8-5041-AC51-48319A1FA9D3}"/>
              </a:ext>
            </a:extLst>
          </p:cNvPr>
          <p:cNvSpPr txBox="1"/>
          <p:nvPr/>
        </p:nvSpPr>
        <p:spPr>
          <a:xfrm>
            <a:off x="608376" y="1231900"/>
            <a:ext cx="617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accent1"/>
                </a:solidFill>
              </a:rPr>
              <a:t>Key Informant agreement that “most” community residents ….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48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53143" y="152402"/>
            <a:ext cx="8871857" cy="921656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latin typeface="+mn-lt"/>
              </a:rPr>
              <a:t>Connecticut Community Readiness Survey (CRS) 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53143" y="798286"/>
            <a:ext cx="11176000" cy="58311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en-US" sz="2400" dirty="0" smtClean="0">
                <a:solidFill>
                  <a:srgbClr val="002060"/>
                </a:solidFill>
              </a:rPr>
              <a:t>Assess </a:t>
            </a:r>
            <a:r>
              <a:rPr lang="en-US" altLang="en-US" sz="2400" dirty="0">
                <a:solidFill>
                  <a:srgbClr val="002060"/>
                </a:solidFill>
              </a:rPr>
              <a:t>perceived substance use problems at the </a:t>
            </a:r>
            <a:r>
              <a:rPr lang="en-US" altLang="en-US" sz="2400" dirty="0" smtClean="0">
                <a:solidFill>
                  <a:srgbClr val="002060"/>
                </a:solidFill>
              </a:rPr>
              <a:t>local level; </a:t>
            </a:r>
            <a:endParaRPr lang="en-US" altLang="en-US" sz="24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smtClean="0">
                <a:solidFill>
                  <a:srgbClr val="002060"/>
                </a:solidFill>
              </a:rPr>
              <a:t>Measure </a:t>
            </a:r>
            <a:r>
              <a:rPr lang="en-US" altLang="en-US" sz="2400" dirty="0">
                <a:solidFill>
                  <a:srgbClr val="002060"/>
                </a:solidFill>
              </a:rPr>
              <a:t>community readiness for substance abuse </a:t>
            </a:r>
            <a:r>
              <a:rPr lang="en-US" altLang="en-US" sz="2400" dirty="0" smtClean="0">
                <a:solidFill>
                  <a:srgbClr val="002060"/>
                </a:solidFill>
              </a:rPr>
              <a:t>prevention:</a:t>
            </a:r>
            <a:endParaRPr lang="en-US" altLang="en-US" sz="2400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Community attitudes </a:t>
            </a:r>
            <a:r>
              <a:rPr lang="en-US" altLang="en-US" dirty="0" smtClean="0">
                <a:solidFill>
                  <a:srgbClr val="002060"/>
                </a:solidFill>
              </a:rPr>
              <a:t>about alcohol and drug use, mental health promotion, and suicide and problem gambling prevention;</a:t>
            </a:r>
            <a:endParaRPr lang="en-US" altLang="en-US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Community support for </a:t>
            </a:r>
            <a:r>
              <a:rPr lang="en-US" altLang="en-US" dirty="0" smtClean="0">
                <a:solidFill>
                  <a:srgbClr val="002060"/>
                </a:solidFill>
              </a:rPr>
              <a:t>prevention;</a:t>
            </a:r>
            <a:endParaRPr lang="en-US" altLang="en-US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Availability and perceived effectiveness of prevention </a:t>
            </a:r>
            <a:r>
              <a:rPr lang="en-US" altLang="en-US" dirty="0" smtClean="0">
                <a:solidFill>
                  <a:srgbClr val="002060"/>
                </a:solidFill>
              </a:rPr>
              <a:t>strategies;</a:t>
            </a:r>
            <a:endParaRPr lang="en-US" altLang="en-US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Perceived barriers to substance abuse </a:t>
            </a:r>
            <a:r>
              <a:rPr lang="en-US" altLang="en-US" dirty="0" smtClean="0">
                <a:solidFill>
                  <a:srgbClr val="002060"/>
                </a:solidFill>
              </a:rPr>
              <a:t>prevention;</a:t>
            </a:r>
            <a:endParaRPr lang="en-US" altLang="en-US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Use of data for substance abuse </a:t>
            </a:r>
            <a:r>
              <a:rPr lang="en-US" altLang="en-US" dirty="0" smtClean="0">
                <a:solidFill>
                  <a:srgbClr val="002060"/>
                </a:solidFill>
              </a:rPr>
              <a:t>prevention;</a:t>
            </a:r>
            <a:endParaRPr lang="en-US" altLang="en-US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Rating of community </a:t>
            </a:r>
            <a:r>
              <a:rPr lang="en-US" altLang="en-US" dirty="0" smtClean="0">
                <a:solidFill>
                  <a:srgbClr val="002060"/>
                </a:solidFill>
              </a:rPr>
              <a:t>readiness;</a:t>
            </a:r>
            <a:endParaRPr lang="en-US" altLang="en-US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400" dirty="0">
                <a:solidFill>
                  <a:srgbClr val="002060"/>
                </a:solidFill>
              </a:rPr>
              <a:t>Develop a tool and methodology that DMHAS can use for ongoing needs </a:t>
            </a:r>
            <a:r>
              <a:rPr lang="en-US" altLang="en-US" sz="2400" dirty="0" smtClean="0">
                <a:solidFill>
                  <a:srgbClr val="002060"/>
                </a:solidFill>
              </a:rPr>
              <a:t>assessment; </a:t>
            </a:r>
            <a:endParaRPr lang="en-US" altLang="en-US" sz="24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>
                <a:solidFill>
                  <a:srgbClr val="002060"/>
                </a:solidFill>
              </a:rPr>
              <a:t>Inform substance abuse prevention planning </a:t>
            </a:r>
            <a:r>
              <a:rPr lang="en-US" altLang="en-US" sz="2400" dirty="0" smtClean="0">
                <a:solidFill>
                  <a:srgbClr val="002060"/>
                </a:solidFill>
              </a:rPr>
              <a:t>and mental health promotion at </a:t>
            </a:r>
            <a:r>
              <a:rPr lang="en-US" altLang="en-US" sz="2400" dirty="0">
                <a:solidFill>
                  <a:srgbClr val="002060"/>
                </a:solidFill>
              </a:rPr>
              <a:t>state and regional </a:t>
            </a:r>
            <a:r>
              <a:rPr lang="en-US" altLang="en-US" sz="2400" dirty="0" smtClean="0">
                <a:solidFill>
                  <a:srgbClr val="002060"/>
                </a:solidFill>
              </a:rPr>
              <a:t>levels;</a:t>
            </a:r>
            <a:endParaRPr lang="en-US" altLang="en-US" sz="24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400" dirty="0">
                <a:solidFill>
                  <a:srgbClr val="002060"/>
                </a:solidFill>
              </a:rPr>
              <a:t>Identify needs for training and technical </a:t>
            </a:r>
            <a:r>
              <a:rPr lang="en-US" altLang="en-US" sz="2400" dirty="0" smtClean="0">
                <a:solidFill>
                  <a:srgbClr val="002060"/>
                </a:solidFill>
              </a:rPr>
              <a:t>assistance; </a:t>
            </a:r>
            <a:endParaRPr lang="en-US" altLang="en-US" sz="24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400" dirty="0">
                <a:solidFill>
                  <a:srgbClr val="002060"/>
                </a:solidFill>
              </a:rPr>
              <a:t>Provide data to evaluate the impact of </a:t>
            </a:r>
            <a:r>
              <a:rPr lang="en-US" altLang="en-US" sz="2400" dirty="0" smtClean="0">
                <a:solidFill>
                  <a:srgbClr val="002060"/>
                </a:solidFill>
              </a:rPr>
              <a:t>SPF-based initiatives.</a:t>
            </a:r>
          </a:p>
        </p:txBody>
      </p:sp>
    </p:spTree>
    <p:extLst>
      <p:ext uri="{BB962C8B-B14F-4D97-AF65-F5344CB8AC3E}">
        <p14:creationId xmlns:p14="http://schemas.microsoft.com/office/powerpoint/2010/main" val="7517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7029" y="223836"/>
            <a:ext cx="9521371" cy="922791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+mn-lt"/>
              </a:rPr>
              <a:t>Connecticut Community Readiness Survey (CRS) Approach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7029" y="1030515"/>
            <a:ext cx="11321142" cy="5544456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2200" dirty="0">
                <a:solidFill>
                  <a:srgbClr val="002060"/>
                </a:solidFill>
              </a:rPr>
              <a:t>Instrument developed through a consensus process </a:t>
            </a:r>
            <a:r>
              <a:rPr lang="en-US" altLang="en-US" sz="2200" dirty="0" smtClean="0">
                <a:solidFill>
                  <a:srgbClr val="002060"/>
                </a:solidFill>
              </a:rPr>
              <a:t>involving </a:t>
            </a:r>
            <a:r>
              <a:rPr lang="en-US" altLang="en-US" sz="2200" dirty="0">
                <a:solidFill>
                  <a:srgbClr val="002060"/>
                </a:solidFill>
              </a:rPr>
              <a:t>DMHAS, </a:t>
            </a:r>
            <a:r>
              <a:rPr lang="en-US" altLang="en-US" sz="2200" dirty="0" smtClean="0">
                <a:solidFill>
                  <a:srgbClr val="002060"/>
                </a:solidFill>
              </a:rPr>
              <a:t>its Resource </a:t>
            </a:r>
            <a:r>
              <a:rPr lang="en-US" altLang="en-US" sz="2200" dirty="0">
                <a:solidFill>
                  <a:srgbClr val="002060"/>
                </a:solidFill>
              </a:rPr>
              <a:t>Links, State Advisory Committee and UConn </a:t>
            </a:r>
            <a:r>
              <a:rPr lang="en-US" altLang="en-US" sz="2200" dirty="0" smtClean="0">
                <a:solidFill>
                  <a:srgbClr val="002060"/>
                </a:solidFill>
              </a:rPr>
              <a:t>Health;</a:t>
            </a:r>
            <a:endParaRPr lang="en-US" altLang="en-US" sz="2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200" dirty="0">
                <a:solidFill>
                  <a:srgbClr val="002060"/>
                </a:solidFill>
              </a:rPr>
              <a:t>Administered biannually </a:t>
            </a:r>
            <a:r>
              <a:rPr lang="en-US" altLang="en-US" sz="2200" dirty="0" smtClean="0">
                <a:solidFill>
                  <a:srgbClr val="002060"/>
                </a:solidFill>
              </a:rPr>
              <a:t>statewide since 2006;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200" dirty="0" smtClean="0">
                <a:solidFill>
                  <a:srgbClr val="002060"/>
                </a:solidFill>
              </a:rPr>
              <a:t>Web-based survey implementation </a:t>
            </a:r>
            <a:r>
              <a:rPr lang="en-US" altLang="en-US" sz="2200" dirty="0">
                <a:solidFill>
                  <a:srgbClr val="002060"/>
                </a:solidFill>
              </a:rPr>
              <a:t>supplemented by paper surveys </a:t>
            </a:r>
            <a:r>
              <a:rPr lang="en-US" altLang="en-US" sz="2200" dirty="0" smtClean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en-US" sz="2200" dirty="0">
                <a:solidFill>
                  <a:srgbClr val="002060"/>
                </a:solidFill>
              </a:rPr>
              <a:t>CT Clearinghouse coordinates e-mail distribution of the </a:t>
            </a:r>
            <a:r>
              <a:rPr lang="en-US" altLang="en-US" sz="2200" dirty="0" smtClean="0">
                <a:solidFill>
                  <a:srgbClr val="002060"/>
                </a:solidFill>
              </a:rPr>
              <a:t>survey;</a:t>
            </a:r>
            <a:endParaRPr lang="en-US" altLang="en-US" sz="2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200" dirty="0" smtClean="0">
                <a:solidFill>
                  <a:srgbClr val="002060"/>
                </a:solidFill>
              </a:rPr>
              <a:t>Regional Behavioral Health Action Organizations (formerly Regional Action Councils) identify </a:t>
            </a:r>
            <a:r>
              <a:rPr lang="en-US" altLang="en-US" sz="2200" dirty="0">
                <a:solidFill>
                  <a:srgbClr val="002060"/>
                </a:solidFill>
              </a:rPr>
              <a:t>5-10 key informants per town/city to </a:t>
            </a:r>
            <a:r>
              <a:rPr lang="en-US" altLang="en-US" sz="2200" dirty="0" smtClean="0">
                <a:solidFill>
                  <a:srgbClr val="002060"/>
                </a:solidFill>
              </a:rPr>
              <a:t>survey; </a:t>
            </a:r>
            <a:endParaRPr lang="en-US" altLang="en-US" sz="2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200" dirty="0" smtClean="0">
                <a:solidFill>
                  <a:srgbClr val="002060"/>
                </a:solidFill>
              </a:rPr>
              <a:t>RBHAOs conduct active outreach and follow </a:t>
            </a:r>
            <a:r>
              <a:rPr lang="en-US" altLang="en-US" sz="2200" dirty="0">
                <a:solidFill>
                  <a:srgbClr val="002060"/>
                </a:solidFill>
              </a:rPr>
              <a:t>up with </a:t>
            </a:r>
            <a:r>
              <a:rPr lang="en-US" altLang="en-US" sz="2200" dirty="0" smtClean="0">
                <a:solidFill>
                  <a:srgbClr val="002060"/>
                </a:solidFill>
              </a:rPr>
              <a:t>key informants to </a:t>
            </a:r>
            <a:r>
              <a:rPr lang="en-US" altLang="en-US" sz="2200" dirty="0">
                <a:solidFill>
                  <a:srgbClr val="002060"/>
                </a:solidFill>
              </a:rPr>
              <a:t>encourage </a:t>
            </a:r>
            <a:r>
              <a:rPr lang="en-US" altLang="en-US" sz="2200" dirty="0" smtClean="0">
                <a:solidFill>
                  <a:srgbClr val="002060"/>
                </a:solidFill>
              </a:rPr>
              <a:t>participation and maximize responses; </a:t>
            </a:r>
            <a:endParaRPr lang="en-US" altLang="en-US" sz="2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200" dirty="0">
                <a:solidFill>
                  <a:srgbClr val="002060"/>
                </a:solidFill>
              </a:rPr>
              <a:t>Data analysis by </a:t>
            </a:r>
            <a:r>
              <a:rPr lang="en-US" altLang="en-US" sz="2200" dirty="0" smtClean="0">
                <a:solidFill>
                  <a:srgbClr val="002060"/>
                </a:solidFill>
              </a:rPr>
              <a:t>the DMHAS Center for Prevention Evaluation and Statistics at UConn Health;</a:t>
            </a:r>
            <a:endParaRPr lang="en-US" altLang="en-US" sz="2200" dirty="0">
              <a:solidFill>
                <a:srgbClr val="002060"/>
              </a:solidFill>
            </a:endParaRPr>
          </a:p>
          <a:p>
            <a:r>
              <a:rPr lang="en-US" altLang="en-US" sz="2200" dirty="0">
                <a:solidFill>
                  <a:srgbClr val="002060"/>
                </a:solidFill>
              </a:rPr>
              <a:t>State and </a:t>
            </a:r>
            <a:r>
              <a:rPr lang="en-US" altLang="en-US" sz="2200" dirty="0" smtClean="0">
                <a:solidFill>
                  <a:srgbClr val="002060"/>
                </a:solidFill>
              </a:rPr>
              <a:t>regional results are </a:t>
            </a:r>
            <a:r>
              <a:rPr lang="en-US" altLang="en-US" sz="2200" dirty="0">
                <a:solidFill>
                  <a:srgbClr val="002060"/>
                </a:solidFill>
              </a:rPr>
              <a:t>disseminated to </a:t>
            </a:r>
            <a:r>
              <a:rPr lang="en-US" altLang="en-US" sz="2200" dirty="0" smtClean="0">
                <a:solidFill>
                  <a:srgbClr val="002060"/>
                </a:solidFill>
              </a:rPr>
              <a:t>RBHAOs </a:t>
            </a:r>
            <a:r>
              <a:rPr lang="en-US" altLang="en-US" sz="2200" dirty="0">
                <a:solidFill>
                  <a:srgbClr val="002060"/>
                </a:solidFill>
              </a:rPr>
              <a:t>to support </a:t>
            </a:r>
            <a:r>
              <a:rPr lang="en-US" altLang="en-US" sz="2200" dirty="0" smtClean="0">
                <a:solidFill>
                  <a:srgbClr val="002060"/>
                </a:solidFill>
              </a:rPr>
              <a:t>planning;</a:t>
            </a:r>
            <a:endParaRPr lang="en-US" altLang="en-US" sz="2200" dirty="0">
              <a:solidFill>
                <a:srgbClr val="002060"/>
              </a:solidFill>
            </a:endParaRPr>
          </a:p>
          <a:p>
            <a:r>
              <a:rPr lang="en-US" altLang="en-US" sz="2200" dirty="0" smtClean="0">
                <a:solidFill>
                  <a:srgbClr val="002060"/>
                </a:solidFill>
              </a:rPr>
              <a:t>This approach resulted in </a:t>
            </a:r>
            <a:r>
              <a:rPr lang="en-US" altLang="en-US" sz="2200" b="1" dirty="0" smtClean="0">
                <a:solidFill>
                  <a:srgbClr val="002060"/>
                </a:solidFill>
              </a:rPr>
              <a:t>975</a:t>
            </a:r>
            <a:r>
              <a:rPr lang="en-US" altLang="en-US" sz="2200" dirty="0" smtClean="0">
                <a:solidFill>
                  <a:srgbClr val="002060"/>
                </a:solidFill>
              </a:rPr>
              <a:t> </a:t>
            </a:r>
            <a:r>
              <a:rPr lang="en-US" altLang="en-US" sz="2200" dirty="0">
                <a:solidFill>
                  <a:srgbClr val="002060"/>
                </a:solidFill>
              </a:rPr>
              <a:t>responses to the </a:t>
            </a:r>
            <a:r>
              <a:rPr lang="en-US" altLang="en-US" sz="2200" dirty="0" smtClean="0">
                <a:solidFill>
                  <a:srgbClr val="002060"/>
                </a:solidFill>
              </a:rPr>
              <a:t>2018 </a:t>
            </a:r>
            <a:r>
              <a:rPr lang="en-US" altLang="en-US" sz="2200" dirty="0">
                <a:solidFill>
                  <a:srgbClr val="002060"/>
                </a:solidFill>
              </a:rPr>
              <a:t>CRS </a:t>
            </a:r>
            <a:r>
              <a:rPr lang="en-US" altLang="en-US" sz="2200" dirty="0" smtClean="0">
                <a:solidFill>
                  <a:srgbClr val="002060"/>
                </a:solidFill>
              </a:rPr>
              <a:t>survey statewide, with representation in </a:t>
            </a:r>
            <a:r>
              <a:rPr lang="en-US" altLang="en-US" sz="2200" b="1" dirty="0" smtClean="0">
                <a:solidFill>
                  <a:srgbClr val="002060"/>
                </a:solidFill>
              </a:rPr>
              <a:t>163</a:t>
            </a:r>
            <a:r>
              <a:rPr lang="en-US" altLang="en-US" sz="2200" dirty="0" smtClean="0">
                <a:solidFill>
                  <a:srgbClr val="002060"/>
                </a:solidFill>
              </a:rPr>
              <a:t> of 169 communities.</a:t>
            </a:r>
            <a:endParaRPr lang="en-US" altLang="en-US" sz="2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0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0711A-5496-5E4C-A769-F9CDD89C6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145143"/>
            <a:ext cx="9869713" cy="82569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DMHAS Regional Behavioral Health Action Organizations (RBHAOs)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0032" y="754744"/>
            <a:ext cx="7818368" cy="592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5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sz="2800" dirty="0"/>
              <a:t>Key Informant Demographic Characteristics: </a:t>
            </a:r>
            <a:br>
              <a:rPr lang="en-US" sz="2800" dirty="0"/>
            </a:br>
            <a:r>
              <a:rPr lang="en-US" sz="2800" dirty="0"/>
              <a:t>Connecticut CRS, 2018</a:t>
            </a:r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26527794"/>
              </p:ext>
            </p:extLst>
          </p:nvPr>
        </p:nvGraphicFramePr>
        <p:xfrm>
          <a:off x="538425" y="1149214"/>
          <a:ext cx="11200494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F8FDF68-B19E-774D-82E5-BF3EF7EEC671}"/>
              </a:ext>
            </a:extLst>
          </p:cNvPr>
          <p:cNvSpPr txBox="1"/>
          <p:nvPr/>
        </p:nvSpPr>
        <p:spPr>
          <a:xfrm>
            <a:off x="700554" y="2389052"/>
            <a:ext cx="546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1DA93-B30C-AE46-AB75-077E7147E28E}"/>
              </a:ext>
            </a:extLst>
          </p:cNvPr>
          <p:cNvSpPr txBox="1"/>
          <p:nvPr/>
        </p:nvSpPr>
        <p:spPr>
          <a:xfrm>
            <a:off x="700554" y="51353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Race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8A356D-2248-EC40-9B17-8539DA01B914}"/>
              </a:ext>
            </a:extLst>
          </p:cNvPr>
          <p:cNvSpPr txBox="1"/>
          <p:nvPr/>
        </p:nvSpPr>
        <p:spPr>
          <a:xfrm>
            <a:off x="700554" y="3984547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Gender</a:t>
            </a:r>
          </a:p>
        </p:txBody>
      </p:sp>
    </p:spTree>
    <p:extLst>
      <p:ext uri="{BB962C8B-B14F-4D97-AF65-F5344CB8AC3E}">
        <p14:creationId xmlns:p14="http://schemas.microsoft.com/office/powerpoint/2010/main" val="378593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sz="2800" dirty="0"/>
              <a:t>Key Informant Stakeholder Affiliation: </a:t>
            </a:r>
            <a:br>
              <a:rPr lang="en-US" sz="2800" dirty="0"/>
            </a:br>
            <a:r>
              <a:rPr lang="en-US" sz="2800" dirty="0"/>
              <a:t>Connecticut CRS, 2018</a:t>
            </a:r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20104544"/>
              </p:ext>
            </p:extLst>
          </p:nvPr>
        </p:nvGraphicFramePr>
        <p:xfrm>
          <a:off x="208722" y="1129759"/>
          <a:ext cx="11530197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136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en-US" sz="2800" dirty="0"/>
              <a:t>Problem Substances of Greatest Concern According to Key Informants By Age Group: Connecticut CRS, 2018</a:t>
            </a:r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156990076"/>
              </p:ext>
            </p:extLst>
          </p:nvPr>
        </p:nvGraphicFramePr>
        <p:xfrm>
          <a:off x="258418" y="1305939"/>
          <a:ext cx="11480502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91291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76" y="365125"/>
            <a:ext cx="9644577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2800" dirty="0"/>
              <a:t>Community Attitudes Toward Substance Abuse Prevention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[</a:t>
            </a:r>
            <a:r>
              <a:rPr lang="en-US" sz="2800" dirty="0"/>
              <a:t>Q10]: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872518346"/>
              </p:ext>
            </p:extLst>
          </p:nvPr>
        </p:nvGraphicFramePr>
        <p:xfrm>
          <a:off x="538425" y="1129759"/>
          <a:ext cx="11200494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501F6D7-A64A-7549-B6F5-12A781C063E2}"/>
              </a:ext>
            </a:extLst>
          </p:cNvPr>
          <p:cNvSpPr txBox="1"/>
          <p:nvPr/>
        </p:nvSpPr>
        <p:spPr>
          <a:xfrm>
            <a:off x="608376" y="1231900"/>
            <a:ext cx="5687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accent6"/>
                </a:solidFill>
              </a:rPr>
              <a:t>Key Informant believes that most community residents ….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996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76" y="365125"/>
            <a:ext cx="9644577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2800" dirty="0"/>
              <a:t>Community Attitudes Toward Substance Abuse Prevention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[</a:t>
            </a:r>
            <a:r>
              <a:rPr lang="en-US" sz="2800" dirty="0"/>
              <a:t>Q10]: Connecticut CRS, 2018</a:t>
            </a:r>
            <a:endParaRPr lang="en-US" sz="2800" i="1" dirty="0"/>
          </a:p>
        </p:txBody>
      </p:sp>
      <p:pic>
        <p:nvPicPr>
          <p:cNvPr id="5" name="Picture 4" descr="CPES logo final 0228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99" y="178898"/>
            <a:ext cx="1744494" cy="8730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210900964"/>
              </p:ext>
            </p:extLst>
          </p:nvPr>
        </p:nvGraphicFramePr>
        <p:xfrm>
          <a:off x="538425" y="1129759"/>
          <a:ext cx="11200494" cy="543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501F6D7-A64A-7549-B6F5-12A781C063E2}"/>
              </a:ext>
            </a:extLst>
          </p:cNvPr>
          <p:cNvSpPr txBox="1"/>
          <p:nvPr/>
        </p:nvSpPr>
        <p:spPr>
          <a:xfrm>
            <a:off x="608376" y="1231900"/>
            <a:ext cx="5687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accent6"/>
                </a:solidFill>
              </a:rPr>
              <a:t>Key Informant believes that most community residents ….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7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1727</TotalTime>
  <Words>902</Words>
  <Application>Microsoft Office PowerPoint</Application>
  <PresentationFormat>Widescreen</PresentationFormat>
  <Paragraphs>130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2018 Connecticut Community Readiness Survey Results:  CONNECTICUT</vt:lpstr>
      <vt:lpstr>Connecticut Community Readiness Survey (CRS) Objectives</vt:lpstr>
      <vt:lpstr>Connecticut Community Readiness Survey (CRS) Approach</vt:lpstr>
      <vt:lpstr>DMHAS Regional Behavioral Health Action Organizations (RBHAOs)</vt:lpstr>
      <vt:lpstr>Key Informant Demographic Characteristics:  Connecticut CRS, 2018</vt:lpstr>
      <vt:lpstr>Key Informant Stakeholder Affiliation:  Connecticut CRS, 2018</vt:lpstr>
      <vt:lpstr>Problem Substances of Greatest Concern According to Key Informants By Age Group: Connecticut CRS, 2018</vt:lpstr>
      <vt:lpstr>Community Attitudes Toward Substance Abuse Prevention  [Q10]: Connecticut CRS, 2018</vt:lpstr>
      <vt:lpstr>Community Attitudes Toward Substance Abuse Prevention  [Q10]: Connecticut CRS, 2018</vt:lpstr>
      <vt:lpstr>Key Informant Ratings of Substance Abuse Prevention Strategies in the Community [Q11]: Connecticut CRS, 2018</vt:lpstr>
      <vt:lpstr>Key Informant Ratings of Substance Abuse Prevention Strategies in the Community [Q11]: Connecticut CRS, 2018</vt:lpstr>
      <vt:lpstr>Perceived Barriers to Substance Abuse Prevention Activities  in the Community [Q12]: Connecticut CRS, 2018</vt:lpstr>
      <vt:lpstr>Key Informant Ratings of Community Readiness for Substance Abuse Prevention Planning Activities [Q13]: Connecticut CRS, 2018</vt:lpstr>
      <vt:lpstr>Availability of Substance Abuse Prevention Data [Q14]: Connecticut CRS, 2018</vt:lpstr>
      <vt:lpstr>Key Informant Ratings of the Community Stage of Readiness  for Substance Abuse Prevention [Q15]: Connecticut CRS, 2018</vt:lpstr>
      <vt:lpstr>How important is it to prevent problem gambling in your community? [Q16]: Connecticut CRS, 2018</vt:lpstr>
      <vt:lpstr>Community Ability and Support for Suicide Prevention  [Q17-Q19]: Connecticut CRS, 2018</vt:lpstr>
      <vt:lpstr>Community Attitudes Toward Mental Health Promotion  [Q20]: Connecticut CRS, 2018</vt:lpstr>
    </vt:vector>
  </TitlesOfParts>
  <Company>UConn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Mohamed-Abouh,Fawatih</dc:creator>
  <cp:lastModifiedBy>Sussman,Jennifer E.</cp:lastModifiedBy>
  <cp:revision>170</cp:revision>
  <cp:lastPrinted>2018-10-19T18:23:54Z</cp:lastPrinted>
  <dcterms:created xsi:type="dcterms:W3CDTF">2018-08-03T16:07:48Z</dcterms:created>
  <dcterms:modified xsi:type="dcterms:W3CDTF">2018-10-19T20:44:43Z</dcterms:modified>
</cp:coreProperties>
</file>